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 id="214748368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embeddedFontLst>
    <p:embeddedFont>
      <p:font typeface="Roboto Serif"/>
      <p:regular r:id="rId31"/>
      <p:bold r:id="rId32"/>
      <p:italic r:id="rId33"/>
      <p:boldItalic r:id="rId34"/>
    </p:embeddedFont>
    <p:embeddedFont>
      <p:font typeface="Average"/>
      <p:regular r:id="rId35"/>
    </p:embeddedFont>
    <p:embeddedFont>
      <p:font typeface="Helvetica Neue"/>
      <p:regular r:id="rId36"/>
      <p:bold r:id="rId37"/>
      <p:italic r:id="rId38"/>
      <p:boldItalic r:id="rId39"/>
    </p:embeddedFont>
    <p:embeddedFont>
      <p:font typeface="Oswald"/>
      <p:regular r:id="rId40"/>
      <p:bold r:id="rId41"/>
    </p:embeddedFont>
    <p:embeddedFont>
      <p:font typeface="Nunito Light"/>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swald-regular.fntdata"/><Relationship Id="rId20" Type="http://schemas.openxmlformats.org/officeDocument/2006/relationships/slide" Target="slides/slide13.xml"/><Relationship Id="rId42" Type="http://schemas.openxmlformats.org/officeDocument/2006/relationships/font" Target="fonts/NunitoLight-regular.fntdata"/><Relationship Id="rId41" Type="http://schemas.openxmlformats.org/officeDocument/2006/relationships/font" Target="fonts/Oswald-bold.fntdata"/><Relationship Id="rId22" Type="http://schemas.openxmlformats.org/officeDocument/2006/relationships/slide" Target="slides/slide15.xml"/><Relationship Id="rId44" Type="http://schemas.openxmlformats.org/officeDocument/2006/relationships/font" Target="fonts/NunitoLight-italic.fntdata"/><Relationship Id="rId21" Type="http://schemas.openxmlformats.org/officeDocument/2006/relationships/slide" Target="slides/slide14.xml"/><Relationship Id="rId43" Type="http://schemas.openxmlformats.org/officeDocument/2006/relationships/font" Target="fonts/NunitoLight-bold.fntdata"/><Relationship Id="rId24" Type="http://schemas.openxmlformats.org/officeDocument/2006/relationships/slide" Target="slides/slide17.xml"/><Relationship Id="rId23" Type="http://schemas.openxmlformats.org/officeDocument/2006/relationships/slide" Target="slides/slide16.xml"/><Relationship Id="rId45" Type="http://schemas.openxmlformats.org/officeDocument/2006/relationships/font" Target="fonts/NunitoLigh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Serif-regular.fntdata"/><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RobotoSerif-italic.fntdata"/><Relationship Id="rId10" Type="http://schemas.openxmlformats.org/officeDocument/2006/relationships/slide" Target="slides/slide3.xml"/><Relationship Id="rId32" Type="http://schemas.openxmlformats.org/officeDocument/2006/relationships/font" Target="fonts/RobotoSerif-bold.fntdata"/><Relationship Id="rId13" Type="http://schemas.openxmlformats.org/officeDocument/2006/relationships/slide" Target="slides/slide6.xml"/><Relationship Id="rId35" Type="http://schemas.openxmlformats.org/officeDocument/2006/relationships/font" Target="fonts/Average-regular.fntdata"/><Relationship Id="rId12" Type="http://schemas.openxmlformats.org/officeDocument/2006/relationships/slide" Target="slides/slide5.xml"/><Relationship Id="rId34" Type="http://schemas.openxmlformats.org/officeDocument/2006/relationships/font" Target="fonts/RobotoSerif-boldItalic.fntdata"/><Relationship Id="rId15" Type="http://schemas.openxmlformats.org/officeDocument/2006/relationships/slide" Target="slides/slide8.xml"/><Relationship Id="rId37" Type="http://schemas.openxmlformats.org/officeDocument/2006/relationships/font" Target="fonts/HelveticaNeue-bold.fntdata"/><Relationship Id="rId14" Type="http://schemas.openxmlformats.org/officeDocument/2006/relationships/slide" Target="slides/slide7.xml"/><Relationship Id="rId36" Type="http://schemas.openxmlformats.org/officeDocument/2006/relationships/font" Target="fonts/HelveticaNeue-regular.fntdata"/><Relationship Id="rId17" Type="http://schemas.openxmlformats.org/officeDocument/2006/relationships/slide" Target="slides/slide10.xml"/><Relationship Id="rId39" Type="http://schemas.openxmlformats.org/officeDocument/2006/relationships/font" Target="fonts/HelveticaNeue-boldItalic.fntdata"/><Relationship Id="rId16" Type="http://schemas.openxmlformats.org/officeDocument/2006/relationships/slide" Target="slides/slide9.xml"/><Relationship Id="rId38" Type="http://schemas.openxmlformats.org/officeDocument/2006/relationships/font" Target="fonts/HelveticaNeue-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a8b325081d_0_7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a8b325081d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Vi er bachelorgruppen bak dette prosjektet i samarbeid med Kristiansand kommunes FoU 2026-program. </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Prosjektet har vært utviklet i samarbeid med Plan &amp; Bygg og UiA og skal lage en…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48106b1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e48106b1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000"/>
              </a:spcBef>
              <a:spcAft>
                <a:spcPts val="0"/>
              </a:spcAft>
              <a:buClr>
                <a:schemeClr val="dk1"/>
              </a:buClr>
              <a:buSzPts val="1100"/>
              <a:buFont typeface="Arial"/>
              <a:buNone/>
            </a:pPr>
            <a:r>
              <a:rPr lang="no" sz="1600">
                <a:solidFill>
                  <a:schemeClr val="dk1"/>
                </a:solidFill>
              </a:rPr>
              <a:t>Arkitekturdiagrammet kjenner dere igjen fra rapporten</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no" sz="1600">
                <a:solidFill>
                  <a:schemeClr val="dk1"/>
                </a:solidFill>
              </a:rPr>
              <a:t>Hovedverdien i prosjektet ligger i backenden, i kjernen som består av FastAPI, Pydantic og FastMCP</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no" sz="1600">
                <a:solidFill>
                  <a:schemeClr val="dk1"/>
                </a:solidFill>
              </a:rPr>
              <a:t>Vi ønsket så få ytre avhengigheter som mulig ved å holde det smalt, men fremdeles velge noe som er kraftig og fremtidsrettet.</a:t>
            </a:r>
            <a:endParaRPr sz="16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no" sz="1600">
                <a:solidFill>
                  <a:schemeClr val="dk1"/>
                </a:solidFill>
              </a:rPr>
              <a:t>Vi la fokus på å utvikle en solid grunnstruktur og dataflyt, mens vi fortsatt holder det fleksibelt.</a:t>
            </a:r>
            <a:endParaRPr sz="16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a8b325081d_0_1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a8b325081d_0_1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Clr>
                <a:srgbClr val="37474F"/>
              </a:buClr>
              <a:buSzPts val="1700"/>
              <a:buFont typeface="Arial"/>
              <a:buChar char="-"/>
            </a:pPr>
            <a:r>
              <a:rPr lang="no" sz="1600">
                <a:solidFill>
                  <a:schemeClr val="dk1"/>
                </a:solidFill>
              </a:rPr>
              <a:t>Fleksibel arkitektur -&gt; enkelt å bytte KI modeller, agenter, tjenester</a:t>
            </a:r>
            <a:endParaRPr sz="1600">
              <a:solidFill>
                <a:schemeClr val="dk1"/>
              </a:solidFill>
            </a:endParaRPr>
          </a:p>
          <a:p>
            <a:pPr indent="-330200" lvl="0" marL="457200" rtl="0" algn="l">
              <a:spcBef>
                <a:spcPts val="0"/>
              </a:spcBef>
              <a:spcAft>
                <a:spcPts val="0"/>
              </a:spcAft>
              <a:buClr>
                <a:schemeClr val="dk1"/>
              </a:buClr>
              <a:buSzPts val="1600"/>
              <a:buFont typeface="Oswald"/>
              <a:buChar char="-"/>
            </a:pPr>
            <a:r>
              <a:rPr lang="no" sz="1600">
                <a:solidFill>
                  <a:schemeClr val="dk1"/>
                </a:solidFill>
              </a:rPr>
              <a:t>Backenden er ikke avhengig av frontenden, og etter behov så kan frontenden endres eller byttes ut.</a:t>
            </a:r>
            <a:endParaRPr sz="1600">
              <a:solidFill>
                <a:schemeClr val="dk1"/>
              </a:solidFill>
            </a:endParaRPr>
          </a:p>
          <a:p>
            <a:pPr indent="-336550" lvl="0" marL="457200" rtl="0" algn="l">
              <a:spcBef>
                <a:spcPts val="0"/>
              </a:spcBef>
              <a:spcAft>
                <a:spcPts val="0"/>
              </a:spcAft>
              <a:buClr>
                <a:srgbClr val="37474F"/>
              </a:buClr>
              <a:buSzPts val="1700"/>
              <a:buFont typeface="Arial"/>
              <a:buChar char="-"/>
            </a:pPr>
            <a:r>
              <a:rPr lang="no" sz="1600">
                <a:solidFill>
                  <a:schemeClr val="dk1"/>
                </a:solidFill>
              </a:rPr>
              <a:t>Vi byttet mellom Lokal og ekstern LLM, og håndterer forskjellige respons-formater med et konverteringslag.</a:t>
            </a:r>
            <a:endParaRPr sz="1600">
              <a:solidFill>
                <a:schemeClr val="dk1"/>
              </a:solidFill>
            </a:endParaRPr>
          </a:p>
          <a:p>
            <a:pPr indent="0" lvl="0" marL="0" rtl="0" algn="l">
              <a:lnSpc>
                <a:spcPct val="115000"/>
              </a:lnSpc>
              <a:spcBef>
                <a:spcPts val="1000"/>
              </a:spcBef>
              <a:spcAft>
                <a:spcPts val="0"/>
              </a:spcAft>
              <a:buNone/>
            </a:pPr>
            <a:r>
              <a:rPr lang="no" sz="1600">
                <a:solidFill>
                  <a:schemeClr val="dk1"/>
                </a:solidFill>
              </a:rPr>
              <a:t>Om vi skal nå målet til regjeringen innen 2030 er det ESSENSIELT å kunne få KIen til å jobbe for oss, slik vi vil, med tilgangene og avgrensningene vi setter.</a:t>
            </a:r>
            <a:endParaRPr sz="1600">
              <a:solidFill>
                <a:schemeClr val="dk1"/>
              </a:solidFill>
              <a:latin typeface="Average"/>
              <a:ea typeface="Average"/>
              <a:cs typeface="Average"/>
              <a:sym typeface="Average"/>
            </a:endParaRPr>
          </a:p>
          <a:p>
            <a:pPr indent="0" lvl="0" marL="0" rtl="0" algn="l">
              <a:spcBef>
                <a:spcPts val="1200"/>
              </a:spcBef>
              <a:spcAft>
                <a:spcPts val="0"/>
              </a:spcAft>
              <a:buNone/>
            </a:pPr>
            <a:r>
              <a:t/>
            </a:r>
            <a:endParaRPr sz="16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e4a31ccfb6_4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e4a31ccfb6_4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000"/>
              </a:spcBef>
              <a:spcAft>
                <a:spcPts val="0"/>
              </a:spcAft>
              <a:buClr>
                <a:schemeClr val="dk1"/>
              </a:buClr>
              <a:buSzPts val="1100"/>
              <a:buFont typeface="Arial"/>
              <a:buNone/>
            </a:pPr>
            <a:r>
              <a:rPr lang="no" sz="1600">
                <a:solidFill>
                  <a:schemeClr val="dk1"/>
                </a:solidFill>
              </a:rPr>
              <a:t>Det her er jo kjempeflott, men hvordan levde vi egentlig opp til det som ble etterspurt?</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no" sz="1600">
                <a:solidFill>
                  <a:schemeClr val="dk1"/>
                </a:solidFill>
              </a:rPr>
              <a:t>Hva er forventet:</a:t>
            </a:r>
            <a:r>
              <a:rPr lang="no" sz="1600">
                <a:solidFill>
                  <a:schemeClr val="dk1"/>
                </a:solidFill>
              </a:rPr>
              <a:t> Frontend, backend, dokumentasjon, videre anbefalinger og tanker.</a:t>
            </a:r>
            <a:endParaRPr sz="1600">
              <a:solidFill>
                <a:schemeClr val="dk1"/>
              </a:solidFill>
            </a:endParaRPr>
          </a:p>
          <a:p>
            <a:pPr indent="0" lvl="0" marL="0" rtl="0" algn="l">
              <a:lnSpc>
                <a:spcPct val="115000"/>
              </a:lnSpc>
              <a:spcBef>
                <a:spcPts val="1200"/>
              </a:spcBef>
              <a:spcAft>
                <a:spcPts val="0"/>
              </a:spcAft>
              <a:buNone/>
            </a:pPr>
            <a:r>
              <a:rPr b="1" lang="no" sz="1600">
                <a:solidFill>
                  <a:schemeClr val="dk1"/>
                </a:solidFill>
              </a:rPr>
              <a:t>Intensjonelle nedprioriteringer</a:t>
            </a:r>
            <a:r>
              <a:rPr lang="no" sz="1600">
                <a:solidFill>
                  <a:schemeClr val="dk1"/>
                </a:solidFill>
              </a:rPr>
              <a:t> -&gt; alle disse er avklart og anbefalt av Arkitekt å gjøre slik at vi faktisk når målet og fokuserer på det som trengs å gjøres først. </a:t>
            </a:r>
            <a:endParaRPr sz="1600">
              <a:solidFill>
                <a:schemeClr val="dk1"/>
              </a:solidFill>
            </a:endParaRPr>
          </a:p>
          <a:p>
            <a:pPr indent="0" lvl="0" marL="0" rtl="0" algn="l">
              <a:lnSpc>
                <a:spcPct val="115000"/>
              </a:lnSpc>
              <a:spcBef>
                <a:spcPts val="1200"/>
              </a:spcBef>
              <a:spcAft>
                <a:spcPts val="0"/>
              </a:spcAft>
              <a:buNone/>
            </a:pPr>
            <a:r>
              <a:rPr b="1" lang="no" sz="1600">
                <a:solidFill>
                  <a:schemeClr val="dk1"/>
                </a:solidFill>
              </a:rPr>
              <a:t>Sikkerhet:</a:t>
            </a:r>
            <a:r>
              <a:rPr lang="no" sz="1600">
                <a:solidFill>
                  <a:schemeClr val="dk1"/>
                </a:solidFill>
              </a:rPr>
              <a:t> Har designet med sikkerhet i tankene, men implementert minimalt. Men lagt opp systemet så implementasjonen av de følgende punktene ikke krever stor omskriving.</a:t>
            </a:r>
            <a:endParaRPr sz="1600">
              <a:solidFill>
                <a:schemeClr val="dk1"/>
              </a:solidFill>
            </a:endParaRPr>
          </a:p>
          <a:p>
            <a:pPr indent="0" lvl="0" marL="0" rtl="0" algn="l">
              <a:lnSpc>
                <a:spcPct val="115000"/>
              </a:lnSpc>
              <a:spcBef>
                <a:spcPts val="1200"/>
              </a:spcBef>
              <a:spcAft>
                <a:spcPts val="0"/>
              </a:spcAft>
              <a:buNone/>
            </a:pPr>
            <a:r>
              <a:rPr b="1" lang="no" sz="1600">
                <a:solidFill>
                  <a:schemeClr val="dk1"/>
                </a:solidFill>
              </a:rPr>
              <a:t>Testing:</a:t>
            </a:r>
            <a:r>
              <a:rPr lang="no" sz="1600">
                <a:solidFill>
                  <a:schemeClr val="dk1"/>
                </a:solidFill>
              </a:rPr>
              <a:t> For det meste gjennomført manuelle tester, men har noen automatiske kodetester i CI/CD </a:t>
            </a:r>
            <a:r>
              <a:rPr lang="no" sz="1600">
                <a:solidFill>
                  <a:schemeClr val="dk1"/>
                </a:solidFill>
              </a:rPr>
              <a:t>pipeline</a:t>
            </a:r>
            <a:r>
              <a:rPr lang="no" sz="1600">
                <a:solidFill>
                  <a:schemeClr val="dk1"/>
                </a:solidFill>
              </a:rPr>
              <a:t>, spesielt rundt deployment.</a:t>
            </a:r>
            <a:endParaRPr sz="16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b="1" lang="no" sz="1600">
                <a:solidFill>
                  <a:schemeClr val="dk1"/>
                </a:solidFill>
              </a:rPr>
              <a:t>Kontekstinnhenting:</a:t>
            </a:r>
            <a:r>
              <a:rPr lang="no" sz="1600">
                <a:solidFill>
                  <a:schemeClr val="dk1"/>
                </a:solidFill>
              </a:rPr>
              <a:t> Det er et “svart hull” som vi startet på, men ble senere nedprioritert for å heller få resten på plass. </a:t>
            </a:r>
            <a:endParaRPr sz="16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e4cb94f5b3_5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e4cb94f5b3_5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dk1"/>
              </a:buClr>
              <a:buSzPts val="1600"/>
              <a:buChar char="-"/>
            </a:pPr>
            <a:r>
              <a:rPr lang="no" sz="1600">
                <a:solidFill>
                  <a:schemeClr val="dk1"/>
                </a:solidFill>
              </a:rPr>
              <a:t>Vi traff på det aller meste</a:t>
            </a:r>
            <a:endParaRPr sz="1600">
              <a:solidFill>
                <a:schemeClr val="dk1"/>
              </a:solidFill>
            </a:endParaRPr>
          </a:p>
          <a:p>
            <a:pPr indent="-330200" lvl="0" marL="457200" rtl="0" algn="l">
              <a:spcBef>
                <a:spcPts val="0"/>
              </a:spcBef>
              <a:spcAft>
                <a:spcPts val="0"/>
              </a:spcAft>
              <a:buClr>
                <a:schemeClr val="dk1"/>
              </a:buClr>
              <a:buSzPts val="1600"/>
              <a:buChar char="-"/>
            </a:pPr>
            <a:r>
              <a:rPr lang="no" sz="1600">
                <a:solidFill>
                  <a:schemeClr val="dk1"/>
                </a:solidFill>
              </a:rPr>
              <a:t>Context-aware og kontekstinnhenting har vi allerede avklart, men hva med plugin-ready architecture?</a:t>
            </a:r>
            <a:endParaRPr sz="1600">
              <a:solidFill>
                <a:schemeClr val="dk1"/>
              </a:solidFill>
            </a:endParaRPr>
          </a:p>
          <a:p>
            <a:pPr indent="-330200" lvl="0" marL="457200" rtl="0" algn="l">
              <a:spcBef>
                <a:spcPts val="0"/>
              </a:spcBef>
              <a:spcAft>
                <a:spcPts val="0"/>
              </a:spcAft>
              <a:buClr>
                <a:schemeClr val="dk1"/>
              </a:buClr>
              <a:buSzPts val="1600"/>
              <a:buChar char="-"/>
            </a:pPr>
            <a:r>
              <a:rPr lang="no" sz="1600">
                <a:solidFill>
                  <a:schemeClr val="dk1"/>
                </a:solidFill>
              </a:rPr>
              <a:t>Ikke helt traff på at klienten skulle være plugin-ready</a:t>
            </a:r>
            <a:endParaRPr b="1" sz="16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e4a31ccfb6_4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e4a31ccfb6_4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no"/>
              <a:t>Grunnen til at vi ikke har levert en klient-arkitektur som er pluggable er egentlig på grunn av en </a:t>
            </a:r>
            <a:r>
              <a:rPr lang="no"/>
              <a:t>misforståelse</a:t>
            </a:r>
            <a:r>
              <a:rPr lang="no"/>
              <a:t> av hva dette vil si i praksis</a:t>
            </a:r>
            <a:endParaRPr/>
          </a:p>
          <a:p>
            <a:pPr indent="-298450" lvl="0" marL="457200" rtl="0" algn="l">
              <a:spcBef>
                <a:spcPts val="0"/>
              </a:spcBef>
              <a:spcAft>
                <a:spcPts val="0"/>
              </a:spcAft>
              <a:buSzPts val="1100"/>
              <a:buChar char="-"/>
            </a:pPr>
            <a:r>
              <a:rPr lang="no"/>
              <a:t>Vi trodde at vi utvikla en klient som var pluggable</a:t>
            </a:r>
            <a:endParaRPr/>
          </a:p>
          <a:p>
            <a:pPr indent="-298450" lvl="0" marL="457200" rtl="0" algn="l">
              <a:spcBef>
                <a:spcPts val="0"/>
              </a:spcBef>
              <a:spcAft>
                <a:spcPts val="0"/>
              </a:spcAft>
              <a:buSzPts val="1100"/>
              <a:buChar char="-"/>
            </a:pPr>
            <a:r>
              <a:rPr lang="no"/>
              <a:t>Vår oppfatning var at dette gikk ut på å separere arbeidsoppgaver strukturert</a:t>
            </a:r>
            <a:endParaRPr/>
          </a:p>
          <a:p>
            <a:pPr indent="-298450" lvl="0" marL="457200" rtl="0" algn="l">
              <a:spcBef>
                <a:spcPts val="0"/>
              </a:spcBef>
              <a:spcAft>
                <a:spcPts val="0"/>
              </a:spcAft>
              <a:buSzPts val="1100"/>
              <a:buChar char="-"/>
            </a:pPr>
            <a:r>
              <a:rPr lang="no"/>
              <a:t>Egentlig var det ønskelig med en spesifikk fremgangsmåte som kunne bruke .dll’er; slik vi nevnte på i rapporten også</a:t>
            </a:r>
            <a:endParaRPr/>
          </a:p>
          <a:p>
            <a:pPr indent="-298450" lvl="0" marL="457200" rtl="0" algn="l">
              <a:spcBef>
                <a:spcPts val="0"/>
              </a:spcBef>
              <a:spcAft>
                <a:spcPts val="0"/>
              </a:spcAft>
              <a:buSzPts val="1100"/>
              <a:buChar char="-"/>
            </a:pPr>
            <a:r>
              <a:rPr lang="no"/>
              <a:t>I og med at vi har hatt jevnlig kommunikasjon og </a:t>
            </a:r>
            <a:r>
              <a:rPr lang="no"/>
              <a:t>arkitekturforum, stussa</a:t>
            </a:r>
            <a:r>
              <a:rPr lang="no"/>
              <a:t> vi på hvordan vi ikke har fanget opp dette tidligere?</a:t>
            </a:r>
            <a:endParaRPr/>
          </a:p>
          <a:p>
            <a:pPr indent="-298450" lvl="0" marL="457200" rtl="0" algn="l">
              <a:spcBef>
                <a:spcPts val="0"/>
              </a:spcBef>
              <a:spcAft>
                <a:spcPts val="0"/>
              </a:spcAft>
              <a:buSzPts val="1100"/>
              <a:buChar char="-"/>
            </a:pPr>
            <a:r>
              <a:rPr lang="no"/>
              <a:t>Det bunner ut i at vi fikk arkitekturen godkjent på et høyt nivå, men ikke på et lavere, kode-nivå</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4a31ccfb6_4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e4a31ccfb6_4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no"/>
              <a:t>Det fører til oss videre til hva vi kunne gjort annerledes</a:t>
            </a:r>
            <a:endParaRPr/>
          </a:p>
          <a:p>
            <a:pPr indent="-298450" lvl="0" marL="457200" rtl="0" algn="l">
              <a:spcBef>
                <a:spcPts val="0"/>
              </a:spcBef>
              <a:spcAft>
                <a:spcPts val="0"/>
              </a:spcAft>
              <a:buSzPts val="1100"/>
              <a:buChar char="-"/>
            </a:pPr>
            <a:r>
              <a:rPr lang="no"/>
              <a:t>Vi skulle ha involvert arkitekt på et lavere nivå tidligere og fått tilbakemelding på fremgangsmåte i kode</a:t>
            </a:r>
            <a:endParaRPr/>
          </a:p>
          <a:p>
            <a:pPr indent="-298450" lvl="0" marL="457200" rtl="0" algn="l">
              <a:spcBef>
                <a:spcPts val="0"/>
              </a:spcBef>
              <a:spcAft>
                <a:spcPts val="0"/>
              </a:spcAft>
              <a:buSzPts val="1100"/>
              <a:buChar char="-"/>
            </a:pPr>
            <a:r>
              <a:rPr lang="no"/>
              <a:t>Vi skulle også vært mer konsekvente med å følge best practices, for eksempel da objekt-orienterte prinsipper;</a:t>
            </a:r>
            <a:endParaRPr/>
          </a:p>
          <a:p>
            <a:pPr indent="-298450" lvl="1" marL="914400" rtl="0" algn="l">
              <a:spcBef>
                <a:spcPts val="0"/>
              </a:spcBef>
              <a:spcAft>
                <a:spcPts val="0"/>
              </a:spcAft>
              <a:buSzPts val="1100"/>
              <a:buChar char="-"/>
            </a:pPr>
            <a:r>
              <a:rPr lang="no"/>
              <a:t>Dette kunne spart oss for en del refaktorering i den siste perioden, slik som frank nevnte</a:t>
            </a:r>
            <a:endParaRPr/>
          </a:p>
          <a:p>
            <a:pPr indent="-298450" lvl="0" marL="457200" rtl="0" algn="l">
              <a:spcBef>
                <a:spcPts val="0"/>
              </a:spcBef>
              <a:spcAft>
                <a:spcPts val="0"/>
              </a:spcAft>
              <a:buSzPts val="1100"/>
              <a:buChar char="-"/>
            </a:pPr>
            <a:r>
              <a:rPr lang="no"/>
              <a:t>I tillegg så skulle vi ha planlagt filstruktur og kobling mellom teknologier tidligere;</a:t>
            </a:r>
            <a:endParaRPr/>
          </a:p>
          <a:p>
            <a:pPr indent="-298450" lvl="1" marL="914400" rtl="0" algn="l">
              <a:spcBef>
                <a:spcPts val="0"/>
              </a:spcBef>
              <a:spcAft>
                <a:spcPts val="0"/>
              </a:spcAft>
              <a:buSzPts val="1100"/>
              <a:buChar char="-"/>
            </a:pPr>
            <a:r>
              <a:rPr lang="no"/>
              <a:t>Sånn vi jobba så pusla vi på ulike teknologier litt etterhvert - litt fordi vi ikke hadde kunnskap til teknologiene</a:t>
            </a:r>
            <a:endParaRPr/>
          </a:p>
          <a:p>
            <a:pPr indent="-298450" lvl="0" marL="457200" rtl="0" algn="l">
              <a:spcBef>
                <a:spcPts val="0"/>
              </a:spcBef>
              <a:spcAft>
                <a:spcPts val="0"/>
              </a:spcAft>
              <a:buSzPts val="1100"/>
              <a:buChar char="-"/>
            </a:pPr>
            <a:r>
              <a:rPr lang="no"/>
              <a:t>Vi skulle også ha funnet spesifikke eksempler på prosjekter som bruker liknende tech stack som vi hadde</a:t>
            </a:r>
            <a:endParaRPr/>
          </a:p>
          <a:p>
            <a:pPr indent="-298450" lvl="1" marL="914400" rtl="0" algn="l">
              <a:spcBef>
                <a:spcPts val="0"/>
              </a:spcBef>
              <a:spcAft>
                <a:spcPts val="0"/>
              </a:spcAft>
              <a:buSzPts val="1100"/>
              <a:buChar char="-"/>
            </a:pPr>
            <a:r>
              <a:rPr lang="no"/>
              <a:t>Når vi undersøkte teknologiene så vi ofte på de ulike teknologiene for individuelt</a:t>
            </a:r>
            <a:endParaRPr/>
          </a:p>
          <a:p>
            <a:pPr indent="-298450" lvl="1" marL="914400" rtl="0" algn="l">
              <a:spcBef>
                <a:spcPts val="0"/>
              </a:spcBef>
              <a:spcAft>
                <a:spcPts val="0"/>
              </a:spcAft>
              <a:buSzPts val="1100"/>
              <a:buChar char="-"/>
            </a:pPr>
            <a:r>
              <a:rPr lang="no"/>
              <a:t>Å finne eksempler på hvordan de kan kobles kunne gitt oss ideer til konkrete fremgangsmåter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4a31ccfb6_4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4a31ccfb6_4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For selv om det er flere ting vi ville ha gjort annerledes, er det flere ting vi fikk til. Blant annet </a:t>
            </a:r>
            <a:r>
              <a:rPr b="1" lang="no"/>
              <a:t>Struktur i arbeid og prosess</a:t>
            </a:r>
            <a:r>
              <a:rPr lang="no"/>
              <a:t>: </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Tidlig</a:t>
            </a:r>
            <a:r>
              <a:rPr lang="no"/>
              <a:t> i bachelorperioden, </a:t>
            </a:r>
            <a:r>
              <a:rPr lang="no"/>
              <a:t>identifiserte</a:t>
            </a:r>
            <a:r>
              <a:rPr lang="no"/>
              <a:t> vi forbedringspotensial og kom med tiltak deretter. 3 eks:</a:t>
            </a:r>
            <a:endParaRPr/>
          </a:p>
          <a:p>
            <a:pPr indent="0" lvl="0" marL="0" rtl="0" algn="l">
              <a:spcBef>
                <a:spcPts val="0"/>
              </a:spcBef>
              <a:spcAft>
                <a:spcPts val="0"/>
              </a:spcAft>
              <a:buNone/>
            </a:pPr>
            <a:r>
              <a:rPr lang="no"/>
              <a:t> </a:t>
            </a:r>
            <a:endParaRPr/>
          </a:p>
          <a:p>
            <a:pPr indent="0" lvl="0" marL="0" rtl="0" algn="l">
              <a:spcBef>
                <a:spcPts val="0"/>
              </a:spcBef>
              <a:spcAft>
                <a:spcPts val="0"/>
              </a:spcAft>
              <a:buNone/>
            </a:pPr>
            <a:r>
              <a:rPr lang="no"/>
              <a:t>-          </a:t>
            </a:r>
            <a:r>
              <a:rPr b="1" lang="no"/>
              <a:t>Re-estimering</a:t>
            </a:r>
            <a:r>
              <a:rPr lang="no"/>
              <a:t> som kontinuerlig aktivitet (ikke en ettertanke)</a:t>
            </a:r>
            <a:endParaRPr/>
          </a:p>
          <a:p>
            <a:pPr indent="0" lvl="0" marL="0" rtl="0" algn="l">
              <a:spcBef>
                <a:spcPts val="0"/>
              </a:spcBef>
              <a:spcAft>
                <a:spcPts val="0"/>
              </a:spcAft>
              <a:buNone/>
            </a:pPr>
            <a:r>
              <a:rPr lang="no"/>
              <a:t>-          </a:t>
            </a:r>
            <a:r>
              <a:rPr b="1" lang="no"/>
              <a:t>Diskusjon </a:t>
            </a:r>
            <a:r>
              <a:rPr lang="no"/>
              <a:t>i subgruppe (unngå tidstyveri og kontekstbytte)</a:t>
            </a:r>
            <a:endParaRPr/>
          </a:p>
          <a:p>
            <a:pPr indent="0" lvl="0" marL="0" rtl="0" algn="l">
              <a:spcBef>
                <a:spcPts val="0"/>
              </a:spcBef>
              <a:spcAft>
                <a:spcPts val="0"/>
              </a:spcAft>
              <a:buNone/>
            </a:pPr>
            <a:r>
              <a:rPr lang="no"/>
              <a:t>-          </a:t>
            </a:r>
            <a:r>
              <a:rPr b="1" lang="no"/>
              <a:t>Kortere sprint </a:t>
            </a:r>
            <a:r>
              <a:rPr lang="no"/>
              <a:t>i PI3 - bevisst tilpassing til tidspress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4a31ccfb6_4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4a31ccfb6_4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Et annet relevant </a:t>
            </a:r>
            <a:r>
              <a:rPr lang="no"/>
              <a:t>eksempel</a:t>
            </a:r>
            <a:r>
              <a:rPr lang="no"/>
              <a:t> på dette, er hvordan vi </a:t>
            </a:r>
            <a:r>
              <a:rPr b="1" lang="no"/>
              <a:t>organiserte arbeidet i GitHub</a:t>
            </a:r>
            <a:r>
              <a:rPr lang="no"/>
              <a:t>, som dere ser her på bilde.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e4a31ccfb6_4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e4a31ccfb6_4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no">
                <a:solidFill>
                  <a:schemeClr val="dk1"/>
                </a:solidFill>
              </a:rPr>
              <a:t>Vi fulgte </a:t>
            </a:r>
            <a:r>
              <a:rPr b="1" lang="no">
                <a:solidFill>
                  <a:schemeClr val="dk1"/>
                </a:solidFill>
              </a:rPr>
              <a:t>Fou </a:t>
            </a:r>
            <a:r>
              <a:rPr lang="no">
                <a:solidFill>
                  <a:schemeClr val="dk1"/>
                </a:solidFill>
              </a:rPr>
              <a:t>programmets </a:t>
            </a:r>
            <a:r>
              <a:rPr b="1" lang="no">
                <a:solidFill>
                  <a:schemeClr val="dk1"/>
                </a:solidFill>
              </a:rPr>
              <a:t>backlog </a:t>
            </a:r>
            <a:r>
              <a:rPr b="1" lang="no">
                <a:solidFill>
                  <a:schemeClr val="dk1"/>
                </a:solidFill>
              </a:rPr>
              <a:t>struktur</a:t>
            </a:r>
            <a:r>
              <a:rPr lang="no">
                <a:solidFill>
                  <a:schemeClr val="dk1"/>
                </a:solidFill>
              </a:rPr>
              <a:t>, men</a:t>
            </a:r>
            <a:r>
              <a:rPr lang="no">
                <a:solidFill>
                  <a:schemeClr val="dk1"/>
                </a:solidFill>
              </a:rPr>
              <a:t> vi tilpasset det etter våre behov:</a:t>
            </a:r>
            <a:endParaRPr>
              <a:solidFill>
                <a:schemeClr val="dk1"/>
              </a:solidFill>
            </a:endParaRPr>
          </a:p>
          <a:p>
            <a:pPr indent="-228600" lvl="0" marL="685800" rtl="0" algn="l">
              <a:lnSpc>
                <a:spcPct val="115000"/>
              </a:lnSpc>
              <a:spcBef>
                <a:spcPts val="0"/>
              </a:spcBef>
              <a:spcAft>
                <a:spcPts val="0"/>
              </a:spcAft>
              <a:buClr>
                <a:schemeClr val="dk1"/>
              </a:buClr>
              <a:buSzPts val="1100"/>
              <a:buFont typeface="Arial"/>
              <a:buNone/>
            </a:pPr>
            <a:r>
              <a:rPr lang="no">
                <a:solidFill>
                  <a:schemeClr val="dk1"/>
                </a:solidFill>
              </a:rPr>
              <a:t>→ Ga bedre oversikt over hva som skulle prioriteres / vår fremgang</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no">
                <a:solidFill>
                  <a:schemeClr val="dk1"/>
                </a:solidFill>
              </a:rPr>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e4a31ccfb6_4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e4a31ccfb6_4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o"/>
              <a:t>Et annet eksempel: er disse bildene som viser </a:t>
            </a:r>
            <a:r>
              <a:rPr b="1" lang="no"/>
              <a:t>før / og etter vi implementerte standardiserte issue maler:</a:t>
            </a:r>
            <a:endParaRPr/>
          </a:p>
          <a:p>
            <a:pPr indent="0" lvl="0" marL="0" rtl="0" algn="l">
              <a:spcBef>
                <a:spcPts val="0"/>
              </a:spcBef>
              <a:spcAft>
                <a:spcPts val="0"/>
              </a:spcAft>
              <a:buClr>
                <a:schemeClr val="dk1"/>
              </a:buClr>
              <a:buSzPts val="1100"/>
              <a:buFont typeface="Arial"/>
              <a:buNone/>
            </a:pPr>
            <a:r>
              <a:rPr lang="no"/>
              <a:t>→ generelt sett så har det vært lettere for andre gr.medlemmer å plukke opp andres arbeid</a:t>
            </a:r>
            <a:endParaRPr/>
          </a:p>
          <a:p>
            <a:pPr indent="0" lvl="0" marL="0" rtl="0" algn="l">
              <a:spcBef>
                <a:spcPts val="0"/>
              </a:spcBef>
              <a:spcAft>
                <a:spcPts val="0"/>
              </a:spcAft>
              <a:buClr>
                <a:schemeClr val="dk1"/>
              </a:buClr>
              <a:buSzPts val="1100"/>
              <a:buFont typeface="Arial"/>
              <a:buNone/>
            </a:pPr>
            <a:r>
              <a:rPr lang="no"/>
              <a:t>→ oversikt på hva andre gjør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a8b325081d_0_1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chemeClr val="dk1"/>
                </a:solidFill>
              </a:rPr>
              <a:t>I samarbeid med plan og bygg har vi utviklet en MVP av en KI-assistent for saksbehandlere</a:t>
            </a:r>
            <a:endParaRPr/>
          </a:p>
          <a:p>
            <a:pPr indent="0" lvl="0" marL="0" rtl="0" algn="l">
              <a:spcBef>
                <a:spcPts val="0"/>
              </a:spcBef>
              <a:spcAft>
                <a:spcPts val="0"/>
              </a:spcAft>
              <a:buNone/>
            </a:pPr>
            <a:r>
              <a:rPr lang="no"/>
              <a:t>Prosjektet har hatt fokus på undersøke hvordan kunstig intelligens kan brukes til å støtte arbeidsflyten kommunale saksbehandlere</a:t>
            </a:r>
            <a:endParaRPr/>
          </a:p>
          <a:p>
            <a:pPr indent="0" lvl="0" marL="0" rtl="0" algn="l">
              <a:spcBef>
                <a:spcPts val="0"/>
              </a:spcBef>
              <a:spcAft>
                <a:spcPts val="0"/>
              </a:spcAft>
              <a:buNone/>
            </a:pPr>
            <a:r>
              <a:rPr lang="no"/>
              <a:t>Underveis i prosjektet endret også scope seg, og en sentral del ble å utvikle en fleksibel grunnarkitektur som kan videreutvikles over tid. Her har vi prirotiert langsiktig verdi for kommunen</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Denne sliden: </a:t>
            </a:r>
            <a:endParaRPr/>
          </a:p>
          <a:p>
            <a:pPr indent="0" lvl="0" marL="0" rtl="0" algn="l">
              <a:spcBef>
                <a:spcPts val="0"/>
              </a:spcBef>
              <a:spcAft>
                <a:spcPts val="0"/>
              </a:spcAft>
              <a:buNone/>
            </a:pPr>
            <a:r>
              <a:rPr lang="no"/>
              <a:t>Endre agendaen til å ha de overordnede temaene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5" name="Google Shape;195;g3a8b325081d_0_1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e4a31ccfb6_4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e4a31ccfb6_4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no">
                <a:solidFill>
                  <a:schemeClr val="dk1"/>
                </a:solidFill>
              </a:rPr>
              <a:t>Når det gjelder PR, er det også forbedring. </a:t>
            </a:r>
            <a:endParaRPr>
              <a:solidFill>
                <a:schemeClr val="dk1"/>
              </a:solidFill>
            </a:endParaRPr>
          </a:p>
          <a:p>
            <a:pPr indent="0" lvl="0" marL="0" rtl="0" algn="l">
              <a:lnSpc>
                <a:spcPct val="115000"/>
              </a:lnSpc>
              <a:spcBef>
                <a:spcPts val="800"/>
              </a:spcBef>
              <a:spcAft>
                <a:spcPts val="800"/>
              </a:spcAft>
              <a:buClr>
                <a:schemeClr val="dk1"/>
              </a:buClr>
              <a:buSzPts val="1100"/>
              <a:buFont typeface="Arial"/>
              <a:buNone/>
            </a:pPr>
            <a:r>
              <a:rPr b="1" lang="no">
                <a:solidFill>
                  <a:schemeClr val="dk1"/>
                </a:solidFill>
              </a:rPr>
              <a:t>Etter</a:t>
            </a:r>
            <a:r>
              <a:rPr lang="no">
                <a:solidFill>
                  <a:schemeClr val="dk1"/>
                </a:solidFill>
              </a:rPr>
              <a:t>: Skriver PR med bilder/video, og viktigste underkategorier som de som ser igjennom har rett kontekst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e4a31ccfb6_4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e4a31ccfb6_4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no" sz="1200">
                <a:solidFill>
                  <a:schemeClr val="dk1"/>
                </a:solidFill>
                <a:latin typeface="Helvetica Neue"/>
                <a:ea typeface="Helvetica Neue"/>
                <a:cs typeface="Helvetica Neue"/>
                <a:sym typeface="Helvetica Neue"/>
              </a:rPr>
              <a:t>Gruppen har kjent hverandre fra tidligere i studiet, og jobbet sammen før prosjektets start. Dynamikken og samarbeidet har allerede blitt fastslått gjennom erfaring med hverandre, hvor gruppen har etterfølgt noen kjerneverdier. Selv om vi fikk en offisiell gruppekontrakt av UIA, hadde vi i forkant av denne allerede laget en kontrakt. Selv om denne ikke ble med i rapporten, har gruppen følgt verdiene av denne og </a:t>
            </a:r>
            <a:r>
              <a:rPr lang="no">
                <a:solidFill>
                  <a:schemeClr val="dk1"/>
                </a:solidFill>
              </a:rPr>
              <a:t>ønsker å dra noen tråder mellom den og hvordan ting i realiteten har gått.</a:t>
            </a:r>
            <a:endParaRPr sz="1200">
              <a:solidFill>
                <a:schemeClr val="dk1"/>
              </a:solidFill>
              <a:latin typeface="Helvetica Neue"/>
              <a:ea typeface="Helvetica Neue"/>
              <a:cs typeface="Helvetica Neue"/>
              <a:sym typeface="Helvetica Neue"/>
            </a:endParaRPr>
          </a:p>
          <a:p>
            <a:pPr indent="0" lvl="0" marL="0" rtl="0" algn="l">
              <a:lnSpc>
                <a:spcPct val="150000"/>
              </a:lnSpc>
              <a:spcBef>
                <a:spcPts val="120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lnSpc>
                <a:spcPct val="150000"/>
              </a:lnSpc>
              <a:spcBef>
                <a:spcPts val="1200"/>
              </a:spcBef>
              <a:spcAft>
                <a:spcPts val="0"/>
              </a:spcAft>
              <a:buNone/>
            </a:pPr>
            <a:r>
              <a:t/>
            </a:r>
            <a:endParaRPr sz="1400">
              <a:solidFill>
                <a:schemeClr val="dk1"/>
              </a:solidFill>
              <a:latin typeface="Average"/>
              <a:ea typeface="Average"/>
              <a:cs typeface="Average"/>
              <a:sym typeface="Average"/>
            </a:endParaRPr>
          </a:p>
          <a:p>
            <a:pPr indent="0" lvl="0" marL="0" rtl="0" algn="l">
              <a:spcBef>
                <a:spcPts val="120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e4a31ccfb6_4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e4a31ccfb6_4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lang="no" sz="1200">
                <a:solidFill>
                  <a:schemeClr val="dk1"/>
                </a:solidFill>
                <a:latin typeface="Helvetica Neue"/>
                <a:ea typeface="Helvetica Neue"/>
                <a:cs typeface="Helvetica Neue"/>
                <a:sym typeface="Helvetica Neue"/>
              </a:rPr>
              <a:t>For å gå på et dypere nivå, så har vi i forhold til problemer håndtert dem fortløpende og profesjonelt slik at problemet ikke vokser til noe større. Dette har angått både tekniske, organisatoriske og team konflikter. Det å være ærlige og transparente med hverandre har vært utrolig viktig for fremgangen av prosjektet.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1200"/>
              </a:spcBef>
              <a:spcAft>
                <a:spcPts val="0"/>
              </a:spcAft>
              <a:buNone/>
            </a:pPr>
            <a:r>
              <a:rPr lang="no" sz="1200">
                <a:solidFill>
                  <a:schemeClr val="dk1"/>
                </a:solidFill>
                <a:latin typeface="Helvetica Neue"/>
                <a:ea typeface="Helvetica Neue"/>
                <a:cs typeface="Helvetica Neue"/>
                <a:sym typeface="Helvetica Neue"/>
              </a:rPr>
              <a:t>Kapasiteten til teammedlemmene har vært ulik i løpet av prosjektet grunnet tøffe perioder som har inntruffet. Man har da ønsket å støtte opp hverandre i tøffe perioder for å fungere best mulig som et team hvor man tar vare på hverandre. Vi vil da også nevne at Rune har vært en verdifull sparringspartner rundt problemer som har oppstått, og har opptrådd som en tredjepart. </a:t>
            </a:r>
            <a:endParaRPr sz="1200">
              <a:solidFill>
                <a:schemeClr val="dk1"/>
              </a:solidFill>
              <a:latin typeface="Helvetica Neue"/>
              <a:ea typeface="Helvetica Neue"/>
              <a:cs typeface="Helvetica Neue"/>
              <a:sym typeface="Helvetica Neue"/>
            </a:endParaRPr>
          </a:p>
          <a:p>
            <a:pPr indent="0" lvl="0" marL="0" rtl="0" algn="l">
              <a:lnSpc>
                <a:spcPct val="115000"/>
              </a:lnSpc>
              <a:spcBef>
                <a:spcPts val="1200"/>
              </a:spcBef>
              <a:spcAft>
                <a:spcPts val="1200"/>
              </a:spcAft>
              <a:buNone/>
            </a:pPr>
            <a:r>
              <a:rPr lang="no" sz="1200">
                <a:solidFill>
                  <a:schemeClr val="dk1"/>
                </a:solidFill>
                <a:latin typeface="Helvetica Neue"/>
                <a:ea typeface="Helvetica Neue"/>
                <a:cs typeface="Helvetica Neue"/>
                <a:sym typeface="Helvetica Neue"/>
              </a:rPr>
              <a:t>Det er viktig å nevne at prosjektet er ikke en sprint der vi må komme i mål raskest mulig, men et Marathon hvor man må jobbe kontinuerlig under høyt press og stress. Det er da utrolig viktig å bevare teamet for å komme igjennom dette Maratonnet sammen.</a:t>
            </a:r>
            <a:r>
              <a:rPr lang="no">
                <a:solidFill>
                  <a:schemeClr val="dk1"/>
                </a:solidFill>
              </a:rPr>
              <a:t> </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a8b325081d_0_106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a8b325081d_0_10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a8b325081d_0_13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a8b325081d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Kunstig intelligens blir en stadig viktigere del av offentlig sektor.</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Regjeringen har mål om at alle statlige virksomheter skal bruke KI i sine arbeidsprosesser.</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I dag er tallet rundt 43%, innen 2030 skal dette være 100%. Dette viser at offentlig sektor står foran store endringer, både når det gjelder effektivisering og hvordan man jobber med informasjonen</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Måten det blirt gjort på hos mange aktører idag, er at de outsourcer KI bruken sin til de større amerikanske selskapene som OpenAI, Antrophic eller Microsoft. Man jobber med sensitive data, og dette fører til at man får lite kontroll over dataen. </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a8b325081d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chemeClr val="dk1"/>
                </a:solidFill>
              </a:rPr>
              <a:t>I samarbeid med plan og bygg har vi utviklet en MVP av en KI-assistent for saksbehandlere. Her har vi identifisert ulike smertepunkter i arbeeidsprosessen</a:t>
            </a:r>
            <a:endParaRPr>
              <a:solidFill>
                <a:schemeClr val="dk1"/>
              </a:solidFill>
            </a:endParaRPr>
          </a:p>
          <a:p>
            <a:pPr indent="0" lvl="0" marL="0" rtl="0" algn="l">
              <a:spcBef>
                <a:spcPts val="0"/>
              </a:spcBef>
              <a:spcAft>
                <a:spcPts val="0"/>
              </a:spcAft>
              <a:buClr>
                <a:schemeClr val="dk1"/>
              </a:buClr>
              <a:buSzPts val="1100"/>
              <a:buFont typeface="Arial"/>
              <a:buNone/>
            </a:pPr>
            <a:r>
              <a:rPr lang="no">
                <a:solidFill>
                  <a:schemeClr val="dk1"/>
                </a:solidFill>
              </a:rPr>
              <a:t>Saksbehandlere går igjennom mye repetitiv og manuell arbeid, ting some egentlig kan automatiseres, og tar mye tid</a:t>
            </a:r>
            <a:endParaRPr>
              <a:solidFill>
                <a:schemeClr val="dk1"/>
              </a:solidFill>
            </a:endParaRPr>
          </a:p>
          <a:p>
            <a:pPr indent="0" lvl="0" marL="0" rtl="0" algn="l">
              <a:spcBef>
                <a:spcPts val="0"/>
              </a:spcBef>
              <a:spcAft>
                <a:spcPts val="0"/>
              </a:spcAft>
              <a:buClr>
                <a:schemeClr val="dk1"/>
              </a:buClr>
              <a:buSzPts val="1100"/>
              <a:buFont typeface="Arial"/>
              <a:buNone/>
            </a:pPr>
            <a:r>
              <a:rPr lang="no">
                <a:solidFill>
                  <a:schemeClr val="dk1"/>
                </a:solidFill>
              </a:rPr>
              <a:t>Samtidig er informasjon ofte fragmentert mellom ulike systemer, dokumenter og regelverk, noe som gjør informasjonsinnhenting en lang og krevende prosess.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no">
                <a:solidFill>
                  <a:schemeClr val="dk1"/>
                </a:solidFill>
              </a:rPr>
              <a:t>Dette dannet grunnlaget for utviklingen av KI-assistenten</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no"/>
              <a:t>Underveis i prosjektet endret også scope seg, og en sentral del ble å utvikle en fleksibel grunnarkitektur som kan videreutvikles over tid. Her har vi prirotiert langsiktig verdi for kommunen</a:t>
            </a:r>
            <a:endParaRPr/>
          </a:p>
          <a:p>
            <a:pPr indent="0" lvl="0" marL="0" rtl="0" algn="l">
              <a:spcBef>
                <a:spcPts val="0"/>
              </a:spcBef>
              <a:spcAft>
                <a:spcPts val="0"/>
              </a:spcAft>
              <a:buNone/>
            </a:pPr>
            <a:r>
              <a:t/>
            </a:r>
            <a:endParaRPr/>
          </a:p>
          <a:p>
            <a:pPr indent="0" lvl="0" marL="0" rtl="0" algn="l">
              <a:spcBef>
                <a:spcPts val="0"/>
              </a:spcBef>
              <a:spcAft>
                <a:spcPts val="0"/>
              </a:spcAft>
              <a:buNone/>
            </a:pPr>
            <a:r>
              <a:rPr lang="no"/>
              <a:t>Dette gjør at man unngår å låse seg til bestemte leverandører. </a:t>
            </a:r>
            <a:endParaRPr/>
          </a:p>
          <a:p>
            <a:pPr indent="0" lvl="0" marL="0" rtl="0" algn="l">
              <a:spcBef>
                <a:spcPts val="0"/>
              </a:spcBef>
              <a:spcAft>
                <a:spcPts val="0"/>
              </a:spcAft>
              <a:buNone/>
            </a:pPr>
            <a:r>
              <a:rPr lang="no"/>
              <a:t>I tillegg, tillater dette en å få full eierskap og kontroll over egendata.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4" name="Google Shape;224;g3a8b325081d_0_3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e4a31ccfb6_3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endParaRPr>
          </a:p>
          <a:p>
            <a:pPr indent="-304800" lvl="1" marL="914400" rtl="0" algn="l">
              <a:lnSpc>
                <a:spcPct val="115000"/>
              </a:lnSpc>
              <a:spcBef>
                <a:spcPts val="1200"/>
              </a:spcBef>
              <a:spcAft>
                <a:spcPts val="0"/>
              </a:spcAft>
              <a:buClr>
                <a:schemeClr val="dk1"/>
              </a:buClr>
              <a:buSzPts val="1200"/>
              <a:buChar char="-"/>
            </a:pPr>
            <a:r>
              <a:rPr lang="no" sz="1200">
                <a:solidFill>
                  <a:schemeClr val="dk1"/>
                </a:solidFill>
              </a:rPr>
              <a:t>Chat historikk og underliggans oppgaver</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Filprosessering</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Refaktorering</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Jobbet med landing page til KK</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Feat: UI for fil håndtering / visualisering på samtalesiden / saksiden</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Refaktorert: Samtalesiden, Alle samtaler-siden med filter/sortering, Sidebaren, Innstillingersiden (lys/mørk modus)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Refaktorert masse - øke kvaliteten og gjøre det klart til handoff</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File upload and file storage connected between backend and frontend</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no" sz="1200">
                <a:solidFill>
                  <a:schemeClr val="dk1"/>
                </a:solidFill>
              </a:rPr>
              <a:t>GAP-analyse av repoene til alle teamene + manuell sikkerhetsårbarhetssjekk (+ ekstra forbedrings potensialer)</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7" name="Google Shape;237;g3e4a31ccfb6_3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e48106b14b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e48106b14b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1200">
                <a:solidFill>
                  <a:schemeClr val="dk1"/>
                </a:solidFill>
              </a:rPr>
              <a:t>Kanskje når vi presenterer anerkjenne at Hallgeir var der også.</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no" sz="1200">
                <a:solidFill>
                  <a:schemeClr val="dk1"/>
                </a:solidFill>
              </a:rPr>
              <a:t>Frank</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e48106b14b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e48106b14b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1200">
                <a:solidFill>
                  <a:schemeClr val="dk1"/>
                </a:solidFill>
              </a:rPr>
              <a:t>Kanskje når vi presenterer </a:t>
            </a:r>
            <a:r>
              <a:rPr lang="no" sz="1200">
                <a:solidFill>
                  <a:schemeClr val="dk1"/>
                </a:solidFill>
              </a:rPr>
              <a:t>anerkjenne</a:t>
            </a:r>
            <a:r>
              <a:rPr lang="no" sz="1200">
                <a:solidFill>
                  <a:schemeClr val="dk1"/>
                </a:solidFill>
              </a:rPr>
              <a:t> at Hallgeir var der også. </a:t>
            </a:r>
            <a:endParaRPr sz="1200">
              <a:solidFill>
                <a:schemeClr val="dk1"/>
              </a:solidFill>
            </a:endParaRPr>
          </a:p>
          <a:p>
            <a:pPr indent="0" lvl="0" marL="0" rtl="0" algn="l">
              <a:spcBef>
                <a:spcPts val="0"/>
              </a:spcBef>
              <a:spcAft>
                <a:spcPts val="0"/>
              </a:spcAft>
              <a:buNone/>
            </a:pPr>
            <a:r>
              <a:rPr lang="no" sz="1200">
                <a:solidFill>
                  <a:schemeClr val="dk1"/>
                </a:solidFill>
              </a:rPr>
              <a:t>Introduser det Stine skal si</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e4a31ccfb6_7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e4a31ccfb6_7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no">
                <a:solidFill>
                  <a:schemeClr val="dk1"/>
                </a:solidFill>
              </a:rPr>
              <a:t>Som dere kan se, </a:t>
            </a:r>
            <a:r>
              <a:rPr b="1" lang="no">
                <a:solidFill>
                  <a:schemeClr val="dk1"/>
                </a:solidFill>
              </a:rPr>
              <a:t>likner på brukergrensesnittet</a:t>
            </a:r>
            <a:r>
              <a:rPr lang="no">
                <a:solidFill>
                  <a:schemeClr val="dk1"/>
                </a:solidFill>
              </a:rPr>
              <a:t> til de store aktørene som </a:t>
            </a:r>
            <a:r>
              <a:rPr b="1" lang="no">
                <a:solidFill>
                  <a:schemeClr val="dk1"/>
                </a:solidFill>
              </a:rPr>
              <a:t>ChatGPT </a:t>
            </a:r>
            <a:r>
              <a:rPr lang="no">
                <a:solidFill>
                  <a:schemeClr val="dk1"/>
                </a:solidFill>
              </a:rPr>
              <a:t>og </a:t>
            </a:r>
            <a:r>
              <a:rPr b="1" lang="no">
                <a:solidFill>
                  <a:schemeClr val="dk1"/>
                </a:solidFill>
              </a:rPr>
              <a:t>Claude </a:t>
            </a:r>
            <a:endParaRPr b="1">
              <a:solidFill>
                <a:schemeClr val="dk1"/>
              </a:solidFill>
            </a:endParaRPr>
          </a:p>
          <a:p>
            <a:pPr indent="0" lvl="0" marL="0" rtl="0" algn="l">
              <a:lnSpc>
                <a:spcPct val="115000"/>
              </a:lnSpc>
              <a:spcBef>
                <a:spcPts val="0"/>
              </a:spcBef>
              <a:spcAft>
                <a:spcPts val="0"/>
              </a:spcAft>
              <a:buNone/>
            </a:pPr>
            <a:r>
              <a:rPr lang="no">
                <a:solidFill>
                  <a:schemeClr val="dk1"/>
                </a:solidFill>
              </a:rPr>
              <a:t>(intensjonelt slik at brukerne ikke trenger å lære nytt grensesnitt)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no">
                <a:solidFill>
                  <a:schemeClr val="dk1"/>
                </a:solidFill>
              </a:rPr>
              <a:t>Sak (likner på prosjekt) med flere samtaler</a:t>
            </a:r>
            <a:endParaRPr>
              <a:solidFill>
                <a:schemeClr val="dk1"/>
              </a:solidFill>
            </a:endParaRPr>
          </a:p>
          <a:p>
            <a:pPr indent="-304800" lvl="0" marL="457200" rtl="0" algn="l">
              <a:spcBef>
                <a:spcPts val="0"/>
              </a:spcBef>
              <a:spcAft>
                <a:spcPts val="0"/>
              </a:spcAft>
              <a:buClr>
                <a:srgbClr val="37474F"/>
              </a:buClr>
              <a:buSzPts val="1200"/>
              <a:buFont typeface="Oswald"/>
              <a:buChar char="-"/>
            </a:pPr>
            <a:r>
              <a:rPr lang="no">
                <a:solidFill>
                  <a:schemeClr val="dk1"/>
                </a:solidFill>
              </a:rPr>
              <a:t>Starte samtaler utenom tilknytning til sak</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a8b325081d_0_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a8b325081d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no">
                <a:solidFill>
                  <a:schemeClr val="dk1"/>
                </a:solidFill>
              </a:rPr>
              <a:t>Samtalesiden </a:t>
            </a:r>
            <a:endParaRPr b="1">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no">
                <a:solidFill>
                  <a:schemeClr val="dk1"/>
                </a:solidFill>
              </a:rPr>
              <a:t>Blir sendt spørsmål med svar som står i vedlegget, der LLM svarer riktig</a:t>
            </a:r>
            <a:endParaRPr>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no">
                <a:solidFill>
                  <a:schemeClr val="dk1"/>
                </a:solidFill>
              </a:rPr>
              <a:t>Vi vil også nevne at vi har hatt god kontakt med saksbehandlere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no">
                <a:solidFill>
                  <a:schemeClr val="dk1"/>
                </a:solidFill>
              </a:rPr>
              <a:t>gjennomført </a:t>
            </a:r>
            <a:r>
              <a:rPr b="1" lang="no">
                <a:solidFill>
                  <a:schemeClr val="dk1"/>
                </a:solidFill>
              </a:rPr>
              <a:t>brukertester</a:t>
            </a:r>
            <a:r>
              <a:rPr lang="no">
                <a:solidFill>
                  <a:schemeClr val="dk1"/>
                </a:solidFill>
              </a:rPr>
              <a:t> med gode input fra saksbehandlerne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no">
                <a:solidFill>
                  <a:schemeClr val="dk1"/>
                </a:solidFill>
              </a:rPr>
              <a:t>→  påvirket ulike valg</a:t>
            </a:r>
            <a:r>
              <a:rPr lang="no">
                <a:solidFill>
                  <a:schemeClr val="dk1"/>
                </a:solidFill>
              </a:rPr>
              <a:t> (samtaler utenom tilknytning til sak)</a:t>
            </a:r>
            <a:r>
              <a:rPr b="1" lang="no">
                <a:solidFill>
                  <a:schemeClr val="dk1"/>
                </a:solidFill>
              </a:rPr>
              <a:t> </a:t>
            </a:r>
            <a:endParaRPr b="1">
              <a:solidFill>
                <a:schemeClr val="dk1"/>
              </a:solidFill>
            </a:endParaRPr>
          </a:p>
          <a:p>
            <a:pPr indent="-228600" lvl="0" marL="685800" rtl="0" algn="l">
              <a:lnSpc>
                <a:spcPct val="115000"/>
              </a:lnSpc>
              <a:spcBef>
                <a:spcPts val="0"/>
              </a:spcBef>
              <a:spcAft>
                <a:spcPts val="800"/>
              </a:spcAft>
              <a:buClr>
                <a:schemeClr val="dk1"/>
              </a:buClr>
              <a:buSzPts val="1100"/>
              <a:buFont typeface="Arial"/>
              <a:buNone/>
            </a:pPr>
            <a:r>
              <a:rPr lang="no">
                <a:solidFill>
                  <a:schemeClr val="dk1"/>
                </a:solidFill>
              </a:rPr>
              <a:t>→ </a:t>
            </a:r>
            <a:r>
              <a:rPr b="1" lang="no">
                <a:solidFill>
                  <a:schemeClr val="dk1"/>
                </a:solidFill>
              </a:rPr>
              <a:t>Tilbakemeldingene som falt utenfor vårt skope </a:t>
            </a:r>
            <a:r>
              <a:rPr lang="no">
                <a:solidFill>
                  <a:schemeClr val="dk1"/>
                </a:solidFill>
              </a:rPr>
              <a:t>skrevet i</a:t>
            </a:r>
            <a:r>
              <a:rPr b="1" lang="no">
                <a:solidFill>
                  <a:schemeClr val="dk1"/>
                </a:solidFill>
              </a:rPr>
              <a:t> handoff dokument</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 name="Google Shape;58;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Google Shape;59;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
        <p:nvSpPr>
          <p:cNvPr id="60" name="Google Shape;60;p14"/>
          <p:cNvSpPr/>
          <p:nvPr>
            <p:ph idx="2" type="pic"/>
          </p:nvPr>
        </p:nvSpPr>
        <p:spPr>
          <a:xfrm>
            <a:off x="0" y="0"/>
            <a:ext cx="9144000" cy="51435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 name="Shape 61"/>
        <p:cNvGrpSpPr/>
        <p:nvPr/>
      </p:nvGrpSpPr>
      <p:grpSpPr>
        <a:xfrm>
          <a:off x="0" y="0"/>
          <a:ext cx="0" cy="0"/>
          <a:chOff x="0" y="0"/>
          <a:chExt cx="0" cy="0"/>
        </a:xfrm>
      </p:grpSpPr>
      <p:sp>
        <p:nvSpPr>
          <p:cNvPr id="62" name="Google Shape;62;p1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Google Shape;63;p1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64" name="Google Shape;64;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5" name="Google Shape;65;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Google Shape;66;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7" name="Shape 67"/>
        <p:cNvGrpSpPr/>
        <p:nvPr/>
      </p:nvGrpSpPr>
      <p:grpSpPr>
        <a:xfrm>
          <a:off x="0" y="0"/>
          <a:ext cx="0" cy="0"/>
          <a:chOff x="0" y="0"/>
          <a:chExt cx="0" cy="0"/>
        </a:xfrm>
      </p:grpSpPr>
      <p:sp>
        <p:nvSpPr>
          <p:cNvPr id="68" name="Google Shape;68;p1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9" name="Google Shape;69;p1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 name="Google Shape;70;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1" name="Google Shape;71;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Google Shape;72;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7"/>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5" name="Google Shape;75;p17"/>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9197A0"/>
              </a:buClr>
              <a:buSzPts val="1800"/>
              <a:buNone/>
              <a:defRPr sz="1800">
                <a:solidFill>
                  <a:srgbClr val="9197A0"/>
                </a:solidFill>
              </a:defRPr>
            </a:lvl1pPr>
            <a:lvl2pPr indent="-228600" lvl="1" marL="914400" algn="l">
              <a:lnSpc>
                <a:spcPct val="90000"/>
              </a:lnSpc>
              <a:spcBef>
                <a:spcPts val="400"/>
              </a:spcBef>
              <a:spcAft>
                <a:spcPts val="0"/>
              </a:spcAft>
              <a:buClr>
                <a:srgbClr val="9197A0"/>
              </a:buClr>
              <a:buSzPts val="1500"/>
              <a:buNone/>
              <a:defRPr sz="1500">
                <a:solidFill>
                  <a:srgbClr val="9197A0"/>
                </a:solidFill>
              </a:defRPr>
            </a:lvl2pPr>
            <a:lvl3pPr indent="-228600" lvl="2" marL="1371600" algn="l">
              <a:lnSpc>
                <a:spcPct val="90000"/>
              </a:lnSpc>
              <a:spcBef>
                <a:spcPts val="400"/>
              </a:spcBef>
              <a:spcAft>
                <a:spcPts val="0"/>
              </a:spcAft>
              <a:buClr>
                <a:srgbClr val="9197A0"/>
              </a:buClr>
              <a:buSzPts val="1400"/>
              <a:buNone/>
              <a:defRPr sz="1400">
                <a:solidFill>
                  <a:srgbClr val="9197A0"/>
                </a:solidFill>
              </a:defRPr>
            </a:lvl3pPr>
            <a:lvl4pPr indent="-228600" lvl="3" marL="1828800" algn="l">
              <a:lnSpc>
                <a:spcPct val="90000"/>
              </a:lnSpc>
              <a:spcBef>
                <a:spcPts val="400"/>
              </a:spcBef>
              <a:spcAft>
                <a:spcPts val="0"/>
              </a:spcAft>
              <a:buClr>
                <a:srgbClr val="9197A0"/>
              </a:buClr>
              <a:buSzPts val="1200"/>
              <a:buNone/>
              <a:defRPr sz="1200">
                <a:solidFill>
                  <a:srgbClr val="9197A0"/>
                </a:solidFill>
              </a:defRPr>
            </a:lvl4pPr>
            <a:lvl5pPr indent="-228600" lvl="4" marL="2286000" algn="l">
              <a:lnSpc>
                <a:spcPct val="90000"/>
              </a:lnSpc>
              <a:spcBef>
                <a:spcPts val="400"/>
              </a:spcBef>
              <a:spcAft>
                <a:spcPts val="0"/>
              </a:spcAft>
              <a:buClr>
                <a:srgbClr val="9197A0"/>
              </a:buClr>
              <a:buSzPts val="1200"/>
              <a:buNone/>
              <a:defRPr sz="1200">
                <a:solidFill>
                  <a:srgbClr val="9197A0"/>
                </a:solidFill>
              </a:defRPr>
            </a:lvl5pPr>
            <a:lvl6pPr indent="-228600" lvl="5" marL="2743200" algn="l">
              <a:lnSpc>
                <a:spcPct val="90000"/>
              </a:lnSpc>
              <a:spcBef>
                <a:spcPts val="400"/>
              </a:spcBef>
              <a:spcAft>
                <a:spcPts val="0"/>
              </a:spcAft>
              <a:buClr>
                <a:srgbClr val="9197A0"/>
              </a:buClr>
              <a:buSzPts val="1200"/>
              <a:buNone/>
              <a:defRPr sz="1200">
                <a:solidFill>
                  <a:srgbClr val="9197A0"/>
                </a:solidFill>
              </a:defRPr>
            </a:lvl6pPr>
            <a:lvl7pPr indent="-228600" lvl="6" marL="3200400" algn="l">
              <a:lnSpc>
                <a:spcPct val="90000"/>
              </a:lnSpc>
              <a:spcBef>
                <a:spcPts val="400"/>
              </a:spcBef>
              <a:spcAft>
                <a:spcPts val="0"/>
              </a:spcAft>
              <a:buClr>
                <a:srgbClr val="9197A0"/>
              </a:buClr>
              <a:buSzPts val="1200"/>
              <a:buNone/>
              <a:defRPr sz="1200">
                <a:solidFill>
                  <a:srgbClr val="9197A0"/>
                </a:solidFill>
              </a:defRPr>
            </a:lvl7pPr>
            <a:lvl8pPr indent="-228600" lvl="7" marL="3657600" algn="l">
              <a:lnSpc>
                <a:spcPct val="90000"/>
              </a:lnSpc>
              <a:spcBef>
                <a:spcPts val="400"/>
              </a:spcBef>
              <a:spcAft>
                <a:spcPts val="0"/>
              </a:spcAft>
              <a:buClr>
                <a:srgbClr val="9197A0"/>
              </a:buClr>
              <a:buSzPts val="1200"/>
              <a:buNone/>
              <a:defRPr sz="1200">
                <a:solidFill>
                  <a:srgbClr val="9197A0"/>
                </a:solidFill>
              </a:defRPr>
            </a:lvl8pPr>
            <a:lvl9pPr indent="-228600" lvl="8" marL="4114800" algn="l">
              <a:lnSpc>
                <a:spcPct val="90000"/>
              </a:lnSpc>
              <a:spcBef>
                <a:spcPts val="400"/>
              </a:spcBef>
              <a:spcAft>
                <a:spcPts val="0"/>
              </a:spcAft>
              <a:buClr>
                <a:srgbClr val="9197A0"/>
              </a:buClr>
              <a:buSzPts val="1200"/>
              <a:buNone/>
              <a:defRPr sz="1200">
                <a:solidFill>
                  <a:srgbClr val="9197A0"/>
                </a:solidFill>
              </a:defRPr>
            </a:lvl9pPr>
          </a:lstStyle>
          <a:p/>
        </p:txBody>
      </p:sp>
      <p:sp>
        <p:nvSpPr>
          <p:cNvPr id="76" name="Google Shape;76;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 name="Google Shape;77;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Google Shape;78;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9" name="Shape 79"/>
        <p:cNvGrpSpPr/>
        <p:nvPr/>
      </p:nvGrpSpPr>
      <p:grpSpPr>
        <a:xfrm>
          <a:off x="0" y="0"/>
          <a:ext cx="0" cy="0"/>
          <a:chOff x="0" y="0"/>
          <a:chExt cx="0" cy="0"/>
        </a:xfrm>
      </p:grpSpPr>
      <p:sp>
        <p:nvSpPr>
          <p:cNvPr id="80" name="Google Shape;80;p1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1" name="Google Shape;81;p1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 name="Google Shape;82;p1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 name="Google Shape;83;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4" name="Google Shape;84;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 name="Google Shape;85;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6" name="Shape 86"/>
        <p:cNvGrpSpPr/>
        <p:nvPr/>
      </p:nvGrpSpPr>
      <p:grpSpPr>
        <a:xfrm>
          <a:off x="0" y="0"/>
          <a:ext cx="0" cy="0"/>
          <a:chOff x="0" y="0"/>
          <a:chExt cx="0" cy="0"/>
        </a:xfrm>
      </p:grpSpPr>
      <p:sp>
        <p:nvSpPr>
          <p:cNvPr id="87" name="Google Shape;87;p19"/>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8" name="Google Shape;88;p19"/>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9" name="Google Shape;89;p19"/>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0" name="Google Shape;90;p19"/>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1" name="Google Shape;91;p19"/>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2" name="Google Shape;92;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 name="Google Shape;93;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 name="Google Shape;94;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7" name="Google Shape;97;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 name="Google Shape;98;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9" name="Google Shape;99;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0" name="Shape 100"/>
        <p:cNvGrpSpPr/>
        <p:nvPr/>
      </p:nvGrpSpPr>
      <p:grpSpPr>
        <a:xfrm>
          <a:off x="0" y="0"/>
          <a:ext cx="0" cy="0"/>
          <a:chOff x="0" y="0"/>
          <a:chExt cx="0" cy="0"/>
        </a:xfrm>
      </p:grpSpPr>
      <p:sp>
        <p:nvSpPr>
          <p:cNvPr id="101" name="Google Shape;101;p21"/>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2" name="Google Shape;102;p2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03" name="Google Shape;103;p21"/>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4" name="Google Shape;104;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5" name="Google Shape;105;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 name="Google Shape;106;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7" name="Shape 107"/>
        <p:cNvGrpSpPr/>
        <p:nvPr/>
      </p:nvGrpSpPr>
      <p:grpSpPr>
        <a:xfrm>
          <a:off x="0" y="0"/>
          <a:ext cx="0" cy="0"/>
          <a:chOff x="0" y="0"/>
          <a:chExt cx="0" cy="0"/>
        </a:xfrm>
      </p:grpSpPr>
      <p:sp>
        <p:nvSpPr>
          <p:cNvPr id="108" name="Google Shape;108;p22"/>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9" name="Google Shape;109;p22"/>
          <p:cNvSpPr/>
          <p:nvPr>
            <p:ph idx="2" type="pic"/>
          </p:nvPr>
        </p:nvSpPr>
        <p:spPr>
          <a:xfrm>
            <a:off x="3887391" y="740569"/>
            <a:ext cx="4629300" cy="3655200"/>
          </a:xfrm>
          <a:prstGeom prst="rect">
            <a:avLst/>
          </a:prstGeom>
          <a:noFill/>
          <a:ln>
            <a:noFill/>
          </a:ln>
        </p:spPr>
      </p:sp>
      <p:sp>
        <p:nvSpPr>
          <p:cNvPr id="110" name="Google Shape;110;p22"/>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1" name="Google Shape;111;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2" name="Google Shape;112;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3" name="Google Shape;113;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4" name="Shape 114"/>
        <p:cNvGrpSpPr/>
        <p:nvPr/>
      </p:nvGrpSpPr>
      <p:grpSpPr>
        <a:xfrm>
          <a:off x="0" y="0"/>
          <a:ext cx="0" cy="0"/>
          <a:chOff x="0" y="0"/>
          <a:chExt cx="0" cy="0"/>
        </a:xfrm>
      </p:grpSpPr>
      <p:sp>
        <p:nvSpPr>
          <p:cNvPr id="115" name="Google Shape;115;p2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6" name="Google Shape;116;p2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7" name="Google Shape;117;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8" name="Google Shape;118;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9" name="Google Shape;119;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0" name="Shape 120"/>
        <p:cNvGrpSpPr/>
        <p:nvPr/>
      </p:nvGrpSpPr>
      <p:grpSpPr>
        <a:xfrm>
          <a:off x="0" y="0"/>
          <a:ext cx="0" cy="0"/>
          <a:chOff x="0" y="0"/>
          <a:chExt cx="0" cy="0"/>
        </a:xfrm>
      </p:grpSpPr>
      <p:sp>
        <p:nvSpPr>
          <p:cNvPr id="121" name="Google Shape;121;p2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2" name="Google Shape;122;p2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3" name="Google Shape;123;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4" name="Google Shape;124;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5" name="Google Shape;125;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126" name="Shape 126"/>
        <p:cNvGrpSpPr/>
        <p:nvPr/>
      </p:nvGrpSpPr>
      <p:grpSpPr>
        <a:xfrm>
          <a:off x="0" y="0"/>
          <a:ext cx="0" cy="0"/>
          <a:chOff x="0" y="0"/>
          <a:chExt cx="0" cy="0"/>
        </a:xfrm>
      </p:grpSpPr>
      <p:sp>
        <p:nvSpPr>
          <p:cNvPr id="127" name="Google Shape;127;p25"/>
          <p:cNvSpPr txBox="1"/>
          <p:nvPr>
            <p:ph type="title"/>
          </p:nvPr>
        </p:nvSpPr>
        <p:spPr>
          <a:xfrm>
            <a:off x="671250" y="2141250"/>
            <a:ext cx="7852200" cy="861000"/>
          </a:xfrm>
          <a:prstGeom prst="rect">
            <a:avLst/>
          </a:prstGeom>
        </p:spPr>
        <p:txBody>
          <a:bodyPr anchorCtr="0" anchor="ctr" bIns="34275" lIns="68575" spcFirstLastPara="1" rIns="68575" wrap="square" tIns="3427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28" name="Google Shape;128;p25"/>
          <p:cNvSpPr txBox="1"/>
          <p:nvPr>
            <p:ph idx="12" type="sldNum"/>
          </p:nvPr>
        </p:nvSpPr>
        <p:spPr>
          <a:xfrm>
            <a:off x="8490250" y="4681009"/>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3" name="Shape 133"/>
        <p:cNvGrpSpPr/>
        <p:nvPr/>
      </p:nvGrpSpPr>
      <p:grpSpPr>
        <a:xfrm>
          <a:off x="0" y="0"/>
          <a:ext cx="0" cy="0"/>
          <a:chOff x="0" y="0"/>
          <a:chExt cx="0" cy="0"/>
        </a:xfrm>
      </p:grpSpPr>
      <p:grpSp>
        <p:nvGrpSpPr>
          <p:cNvPr id="134" name="Google Shape;134;p27"/>
          <p:cNvGrpSpPr/>
          <p:nvPr/>
        </p:nvGrpSpPr>
        <p:grpSpPr>
          <a:xfrm>
            <a:off x="4350279" y="2855377"/>
            <a:ext cx="443589" cy="105632"/>
            <a:chOff x="4137525" y="2915950"/>
            <a:chExt cx="869100" cy="207000"/>
          </a:xfrm>
        </p:grpSpPr>
        <p:sp>
          <p:nvSpPr>
            <p:cNvPr id="135" name="Google Shape;135;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 name="Google Shape;138;p27"/>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39" name="Google Shape;139;p27"/>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0" name="Google Shape;140;p2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1" name="Shape 141"/>
        <p:cNvGrpSpPr/>
        <p:nvPr/>
      </p:nvGrpSpPr>
      <p:grpSpPr>
        <a:xfrm>
          <a:off x="0" y="0"/>
          <a:ext cx="0" cy="0"/>
          <a:chOff x="0" y="0"/>
          <a:chExt cx="0" cy="0"/>
        </a:xfrm>
      </p:grpSpPr>
      <p:sp>
        <p:nvSpPr>
          <p:cNvPr id="142" name="Google Shape;142;p28"/>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43" name="Google Shape;143;p2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4" name="Shape 144"/>
        <p:cNvGrpSpPr/>
        <p:nvPr/>
      </p:nvGrpSpPr>
      <p:grpSpPr>
        <a:xfrm>
          <a:off x="0" y="0"/>
          <a:ext cx="0" cy="0"/>
          <a:chOff x="0" y="0"/>
          <a:chExt cx="0" cy="0"/>
        </a:xfrm>
      </p:grpSpPr>
      <p:sp>
        <p:nvSpPr>
          <p:cNvPr id="145" name="Google Shape;145;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46" name="Google Shape;146;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47" name="Google Shape;147;p2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8" name="Shape 148"/>
        <p:cNvGrpSpPr/>
        <p:nvPr/>
      </p:nvGrpSpPr>
      <p:grpSpPr>
        <a:xfrm>
          <a:off x="0" y="0"/>
          <a:ext cx="0" cy="0"/>
          <a:chOff x="0" y="0"/>
          <a:chExt cx="0" cy="0"/>
        </a:xfrm>
      </p:grpSpPr>
      <p:sp>
        <p:nvSpPr>
          <p:cNvPr id="149" name="Google Shape;149;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0" name="Google Shape;150;p30"/>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1" name="Google Shape;151;p30"/>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2" name="Google Shape;152;p3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5" name="Google Shape;155;p3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6" name="Shape 156"/>
        <p:cNvGrpSpPr/>
        <p:nvPr/>
      </p:nvGrpSpPr>
      <p:grpSpPr>
        <a:xfrm>
          <a:off x="0" y="0"/>
          <a:ext cx="0" cy="0"/>
          <a:chOff x="0" y="0"/>
          <a:chExt cx="0" cy="0"/>
        </a:xfrm>
      </p:grpSpPr>
      <p:sp>
        <p:nvSpPr>
          <p:cNvPr id="157" name="Google Shape;157;p32"/>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58" name="Google Shape;158;p32"/>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9" name="Google Shape;159;p3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0" name="Shape 160"/>
        <p:cNvGrpSpPr/>
        <p:nvPr/>
      </p:nvGrpSpPr>
      <p:grpSpPr>
        <a:xfrm>
          <a:off x="0" y="0"/>
          <a:ext cx="0" cy="0"/>
          <a:chOff x="0" y="0"/>
          <a:chExt cx="0" cy="0"/>
        </a:xfrm>
      </p:grpSpPr>
      <p:sp>
        <p:nvSpPr>
          <p:cNvPr id="161" name="Google Shape;161;p33"/>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2" name="Google Shape;162;p3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3" name="Shape 163"/>
        <p:cNvGrpSpPr/>
        <p:nvPr/>
      </p:nvGrpSpPr>
      <p:grpSpPr>
        <a:xfrm>
          <a:off x="0" y="0"/>
          <a:ext cx="0" cy="0"/>
          <a:chOff x="0" y="0"/>
          <a:chExt cx="0" cy="0"/>
        </a:xfrm>
      </p:grpSpPr>
      <p:sp>
        <p:nvSpPr>
          <p:cNvPr id="164" name="Google Shape;164;p34"/>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5" name="Google Shape;165;p34"/>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66" name="Google Shape;166;p34"/>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67" name="Google Shape;167;p34"/>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68" name="Google Shape;168;p34"/>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69" name="Google Shape;169;p3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0" name="Shape 170"/>
        <p:cNvGrpSpPr/>
        <p:nvPr/>
      </p:nvGrpSpPr>
      <p:grpSpPr>
        <a:xfrm>
          <a:off x="0" y="0"/>
          <a:ext cx="0" cy="0"/>
          <a:chOff x="0" y="0"/>
          <a:chExt cx="0" cy="0"/>
        </a:xfrm>
      </p:grpSpPr>
      <p:sp>
        <p:nvSpPr>
          <p:cNvPr id="171" name="Google Shape;171;p35"/>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2" name="Google Shape;172;p3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3" name="Shape 173"/>
        <p:cNvGrpSpPr/>
        <p:nvPr/>
      </p:nvGrpSpPr>
      <p:grpSpPr>
        <a:xfrm>
          <a:off x="0" y="0"/>
          <a:ext cx="0" cy="0"/>
          <a:chOff x="0" y="0"/>
          <a:chExt cx="0" cy="0"/>
        </a:xfrm>
      </p:grpSpPr>
      <p:sp>
        <p:nvSpPr>
          <p:cNvPr id="174" name="Google Shape;174;p36"/>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5" name="Google Shape;175;p36"/>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76" name="Google Shape;176;p3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7" name="Shape 177"/>
        <p:cNvGrpSpPr/>
        <p:nvPr/>
      </p:nvGrpSpPr>
      <p:grpSpPr>
        <a:xfrm>
          <a:off x="0" y="0"/>
          <a:ext cx="0" cy="0"/>
          <a:chOff x="0" y="0"/>
          <a:chExt cx="0" cy="0"/>
        </a:xfrm>
      </p:grpSpPr>
      <p:sp>
        <p:nvSpPr>
          <p:cNvPr id="178" name="Google Shape;178;p3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79" name="Shape 179"/>
        <p:cNvGrpSpPr/>
        <p:nvPr/>
      </p:nvGrpSpPr>
      <p:grpSpPr>
        <a:xfrm>
          <a:off x="0" y="0"/>
          <a:ext cx="0" cy="0"/>
          <a:chOff x="0" y="0"/>
          <a:chExt cx="0" cy="0"/>
        </a:xfrm>
      </p:grpSpPr>
      <p:sp>
        <p:nvSpPr>
          <p:cNvPr id="180" name="Google Shape;180;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no"/>
              <a:t>‹#›</a:t>
            </a:fld>
            <a:endParaRPr/>
          </a:p>
        </p:txBody>
      </p:sp>
      <p:sp>
        <p:nvSpPr>
          <p:cNvPr id="183" name="Google Shape;183;p38"/>
          <p:cNvSpPr/>
          <p:nvPr>
            <p:ph idx="2" type="pic"/>
          </p:nvPr>
        </p:nvSpPr>
        <p:spPr>
          <a:xfrm>
            <a:off x="0" y="0"/>
            <a:ext cx="9144000" cy="51435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3.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9197A0"/>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9197A0"/>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9197A0"/>
                </a:solidFill>
                <a:latin typeface="Calibri"/>
                <a:ea typeface="Calibri"/>
                <a:cs typeface="Calibri"/>
                <a:sym typeface="Calibri"/>
              </a:defRPr>
            </a:lvl1pPr>
            <a:lvl2pPr indent="0" lvl="1" marL="0" marR="0" algn="r">
              <a:spcBef>
                <a:spcPts val="0"/>
              </a:spcBef>
              <a:buNone/>
              <a:defRPr b="0" i="0" sz="900" u="none" cap="none" strike="noStrike">
                <a:solidFill>
                  <a:srgbClr val="9197A0"/>
                </a:solidFill>
                <a:latin typeface="Calibri"/>
                <a:ea typeface="Calibri"/>
                <a:cs typeface="Calibri"/>
                <a:sym typeface="Calibri"/>
              </a:defRPr>
            </a:lvl2pPr>
            <a:lvl3pPr indent="0" lvl="2" marL="0" marR="0" algn="r">
              <a:spcBef>
                <a:spcPts val="0"/>
              </a:spcBef>
              <a:buNone/>
              <a:defRPr b="0" i="0" sz="900" u="none" cap="none" strike="noStrike">
                <a:solidFill>
                  <a:srgbClr val="9197A0"/>
                </a:solidFill>
                <a:latin typeface="Calibri"/>
                <a:ea typeface="Calibri"/>
                <a:cs typeface="Calibri"/>
                <a:sym typeface="Calibri"/>
              </a:defRPr>
            </a:lvl3pPr>
            <a:lvl4pPr indent="0" lvl="3" marL="0" marR="0" algn="r">
              <a:spcBef>
                <a:spcPts val="0"/>
              </a:spcBef>
              <a:buNone/>
              <a:defRPr b="0" i="0" sz="900" u="none" cap="none" strike="noStrike">
                <a:solidFill>
                  <a:srgbClr val="9197A0"/>
                </a:solidFill>
                <a:latin typeface="Calibri"/>
                <a:ea typeface="Calibri"/>
                <a:cs typeface="Calibri"/>
                <a:sym typeface="Calibri"/>
              </a:defRPr>
            </a:lvl4pPr>
            <a:lvl5pPr indent="0" lvl="4" marL="0" marR="0" algn="r">
              <a:spcBef>
                <a:spcPts val="0"/>
              </a:spcBef>
              <a:buNone/>
              <a:defRPr b="0" i="0" sz="900" u="none" cap="none" strike="noStrike">
                <a:solidFill>
                  <a:srgbClr val="9197A0"/>
                </a:solidFill>
                <a:latin typeface="Calibri"/>
                <a:ea typeface="Calibri"/>
                <a:cs typeface="Calibri"/>
                <a:sym typeface="Calibri"/>
              </a:defRPr>
            </a:lvl5pPr>
            <a:lvl6pPr indent="0" lvl="5" marL="0" marR="0" algn="r">
              <a:spcBef>
                <a:spcPts val="0"/>
              </a:spcBef>
              <a:buNone/>
              <a:defRPr b="0" i="0" sz="900" u="none" cap="none" strike="noStrike">
                <a:solidFill>
                  <a:srgbClr val="9197A0"/>
                </a:solidFill>
                <a:latin typeface="Calibri"/>
                <a:ea typeface="Calibri"/>
                <a:cs typeface="Calibri"/>
                <a:sym typeface="Calibri"/>
              </a:defRPr>
            </a:lvl6pPr>
            <a:lvl7pPr indent="0" lvl="6" marL="0" marR="0" algn="r">
              <a:spcBef>
                <a:spcPts val="0"/>
              </a:spcBef>
              <a:buNone/>
              <a:defRPr b="0" i="0" sz="900" u="none" cap="none" strike="noStrike">
                <a:solidFill>
                  <a:srgbClr val="9197A0"/>
                </a:solidFill>
                <a:latin typeface="Calibri"/>
                <a:ea typeface="Calibri"/>
                <a:cs typeface="Calibri"/>
                <a:sym typeface="Calibri"/>
              </a:defRPr>
            </a:lvl7pPr>
            <a:lvl8pPr indent="0" lvl="7" marL="0" marR="0" algn="r">
              <a:spcBef>
                <a:spcPts val="0"/>
              </a:spcBef>
              <a:buNone/>
              <a:defRPr b="0" i="0" sz="900" u="none" cap="none" strike="noStrike">
                <a:solidFill>
                  <a:srgbClr val="9197A0"/>
                </a:solidFill>
                <a:latin typeface="Calibri"/>
                <a:ea typeface="Calibri"/>
                <a:cs typeface="Calibri"/>
                <a:sym typeface="Calibri"/>
              </a:defRPr>
            </a:lvl8pPr>
            <a:lvl9pPr indent="0" lvl="8" marL="0" marR="0" algn="r">
              <a:spcBef>
                <a:spcPts val="0"/>
              </a:spcBef>
              <a:buNone/>
              <a:defRPr b="0" i="0" sz="900" u="none" cap="none" strike="noStrike">
                <a:solidFill>
                  <a:srgbClr val="9197A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o"/>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29" name="Shape 129"/>
        <p:cNvGrpSpPr/>
        <p:nvPr/>
      </p:nvGrpSpPr>
      <p:grpSpPr>
        <a:xfrm>
          <a:off x="0" y="0"/>
          <a:ext cx="0" cy="0"/>
          <a:chOff x="0" y="0"/>
          <a:chExt cx="0" cy="0"/>
        </a:xfrm>
      </p:grpSpPr>
      <p:sp>
        <p:nvSpPr>
          <p:cNvPr id="130" name="Google Shape;130;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1" name="Google Shape;131;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2" name="Google Shape;132;p26"/>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no"/>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8.png"/><Relationship Id="rId5"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xml"/><Relationship Id="rId3" Type="http://schemas.openxmlformats.org/officeDocument/2006/relationships/image" Target="../media/image3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 Id="rId3" Type="http://schemas.openxmlformats.org/officeDocument/2006/relationships/image" Target="../media/image40.jpg"/><Relationship Id="rId4" Type="http://schemas.openxmlformats.org/officeDocument/2006/relationships/image" Target="../media/image36.jpg"/><Relationship Id="rId9" Type="http://schemas.openxmlformats.org/officeDocument/2006/relationships/image" Target="../media/image3.png"/><Relationship Id="rId5" Type="http://schemas.openxmlformats.org/officeDocument/2006/relationships/image" Target="../media/image35.jpg"/><Relationship Id="rId6" Type="http://schemas.openxmlformats.org/officeDocument/2006/relationships/image" Target="../media/image38.jpg"/><Relationship Id="rId7" Type="http://schemas.openxmlformats.org/officeDocument/2006/relationships/image" Target="../media/image32.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7.png"/><Relationship Id="rId5" Type="http://schemas.openxmlformats.org/officeDocument/2006/relationships/image" Target="../media/image39.png"/><Relationship Id="rId6" Type="http://schemas.openxmlformats.org/officeDocument/2006/relationships/image" Target="../media/image2.gif"/><Relationship Id="rId7"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3.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33.jp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Relationship Id="rId3" Type="http://schemas.openxmlformats.org/officeDocument/2006/relationships/image" Target="../media/image3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hyperlink" Target="http://drive.google.com/file/d/1751RKB5XekDEv0ux9MfzVYCuBkb2JRWE/view" TargetMode="Externa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3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9"/>
          <p:cNvSpPr txBox="1"/>
          <p:nvPr>
            <p:ph type="ctrTitle"/>
          </p:nvPr>
        </p:nvSpPr>
        <p:spPr>
          <a:xfrm>
            <a:off x="668550" y="963875"/>
            <a:ext cx="7806900" cy="2066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no" sz="3800">
                <a:latin typeface="Roboto Serif"/>
                <a:ea typeface="Roboto Serif"/>
                <a:cs typeface="Roboto Serif"/>
                <a:sym typeface="Roboto Serif"/>
              </a:rPr>
              <a:t>Kontekstbevisst KI-agent for kommunale saksbehandlere </a:t>
            </a:r>
            <a:endParaRPr sz="3100">
              <a:latin typeface="Roboto Serif"/>
              <a:ea typeface="Roboto Serif"/>
              <a:cs typeface="Roboto Serif"/>
              <a:sym typeface="Roboto Serif"/>
            </a:endParaRPr>
          </a:p>
        </p:txBody>
      </p:sp>
      <p:pic>
        <p:nvPicPr>
          <p:cNvPr id="189" name="Google Shape;189;p39"/>
          <p:cNvPicPr preferRelativeResize="0"/>
          <p:nvPr/>
        </p:nvPicPr>
        <p:blipFill>
          <a:blip r:embed="rId3">
            <a:alphaModFix/>
          </a:blip>
          <a:stretch>
            <a:fillRect/>
          </a:stretch>
        </p:blipFill>
        <p:spPr>
          <a:xfrm>
            <a:off x="5216587" y="3240027"/>
            <a:ext cx="775807" cy="1081401"/>
          </a:xfrm>
          <a:prstGeom prst="rect">
            <a:avLst/>
          </a:prstGeom>
          <a:noFill/>
          <a:ln>
            <a:noFill/>
          </a:ln>
        </p:spPr>
      </p:pic>
      <p:pic>
        <p:nvPicPr>
          <p:cNvPr id="190" name="Google Shape;190;p39"/>
          <p:cNvPicPr preferRelativeResize="0"/>
          <p:nvPr/>
        </p:nvPicPr>
        <p:blipFill>
          <a:blip r:embed="rId4">
            <a:alphaModFix/>
          </a:blip>
          <a:stretch>
            <a:fillRect/>
          </a:stretch>
        </p:blipFill>
        <p:spPr>
          <a:xfrm>
            <a:off x="854063" y="3436738"/>
            <a:ext cx="3397025" cy="770365"/>
          </a:xfrm>
          <a:prstGeom prst="rect">
            <a:avLst/>
          </a:prstGeom>
          <a:noFill/>
          <a:ln>
            <a:noFill/>
          </a:ln>
        </p:spPr>
      </p:pic>
      <p:sp>
        <p:nvSpPr>
          <p:cNvPr id="191" name="Google Shape;191;p39"/>
          <p:cNvSpPr txBox="1"/>
          <p:nvPr/>
        </p:nvSpPr>
        <p:spPr>
          <a:xfrm>
            <a:off x="6213038" y="3436725"/>
            <a:ext cx="2076900" cy="7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no" sz="2000">
                <a:solidFill>
                  <a:schemeClr val="lt2"/>
                </a:solidFill>
                <a:latin typeface="Nunito Light"/>
                <a:ea typeface="Nunito Light"/>
                <a:cs typeface="Nunito Light"/>
                <a:sym typeface="Nunito Light"/>
              </a:rPr>
              <a:t>Kristiansand</a:t>
            </a:r>
            <a:endParaRPr sz="2000">
              <a:solidFill>
                <a:schemeClr val="lt2"/>
              </a:solidFill>
              <a:latin typeface="Nunito Light"/>
              <a:ea typeface="Nunito Light"/>
              <a:cs typeface="Nunito Light"/>
              <a:sym typeface="Nunito Light"/>
            </a:endParaRPr>
          </a:p>
          <a:p>
            <a:pPr indent="0" lvl="0" marL="0" rtl="0" algn="l">
              <a:spcBef>
                <a:spcPts val="0"/>
              </a:spcBef>
              <a:spcAft>
                <a:spcPts val="0"/>
              </a:spcAft>
              <a:buNone/>
            </a:pPr>
            <a:r>
              <a:rPr lang="no" sz="2000">
                <a:solidFill>
                  <a:schemeClr val="lt2"/>
                </a:solidFill>
                <a:latin typeface="Nunito Light"/>
                <a:ea typeface="Nunito Light"/>
                <a:cs typeface="Nunito Light"/>
                <a:sym typeface="Nunito Light"/>
              </a:rPr>
              <a:t>Kommune</a:t>
            </a:r>
            <a:endParaRPr sz="2000">
              <a:solidFill>
                <a:schemeClr val="lt2"/>
              </a:solidFill>
              <a:latin typeface="Nunito Light"/>
              <a:ea typeface="Nunito Light"/>
              <a:cs typeface="Nunito Light"/>
              <a:sym typeface="Nunito Light"/>
            </a:endParaRPr>
          </a:p>
        </p:txBody>
      </p:sp>
      <p:pic>
        <p:nvPicPr>
          <p:cNvPr id="192" name="Google Shape;192;p39"/>
          <p:cNvPicPr preferRelativeResize="0"/>
          <p:nvPr/>
        </p:nvPicPr>
        <p:blipFill>
          <a:blip r:embed="rId5">
            <a:alphaModFix/>
          </a:blip>
          <a:stretch>
            <a:fillRect/>
          </a:stretch>
        </p:blipFill>
        <p:spPr>
          <a:xfrm>
            <a:off x="4003975" y="2852463"/>
            <a:ext cx="1136039" cy="350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8"/>
          <p:cNvSpPr txBox="1"/>
          <p:nvPr>
            <p:ph type="title"/>
          </p:nvPr>
        </p:nvSpPr>
        <p:spPr>
          <a:xfrm>
            <a:off x="251150" y="409675"/>
            <a:ext cx="7852200" cy="140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no" sz="5100">
                <a:latin typeface="Average"/>
                <a:ea typeface="Average"/>
                <a:cs typeface="Average"/>
                <a:sym typeface="Average"/>
              </a:rPr>
              <a:t>Arkitektur</a:t>
            </a:r>
            <a:endParaRPr sz="5100">
              <a:latin typeface="Average"/>
              <a:ea typeface="Average"/>
              <a:cs typeface="Average"/>
              <a:sym typeface="Average"/>
            </a:endParaRPr>
          </a:p>
          <a:p>
            <a:pPr indent="0" lvl="0" marL="0" rtl="0" algn="l">
              <a:spcBef>
                <a:spcPts val="0"/>
              </a:spcBef>
              <a:spcAft>
                <a:spcPts val="0"/>
              </a:spcAft>
              <a:buNone/>
            </a:pPr>
            <a:r>
              <a:rPr lang="no" sz="5100">
                <a:latin typeface="Average"/>
                <a:ea typeface="Average"/>
                <a:cs typeface="Average"/>
                <a:sym typeface="Average"/>
              </a:rPr>
              <a:t>diagram</a:t>
            </a:r>
            <a:endParaRPr/>
          </a:p>
        </p:txBody>
      </p:sp>
      <p:pic>
        <p:nvPicPr>
          <p:cNvPr id="278" name="Google Shape;278;p48" title="Arkitekturdiagram.drawio (2).drawio.png"/>
          <p:cNvPicPr preferRelativeResize="0"/>
          <p:nvPr/>
        </p:nvPicPr>
        <p:blipFill rotWithShape="1">
          <a:blip r:embed="rId3">
            <a:alphaModFix/>
          </a:blip>
          <a:srcRect b="0" l="11569" r="26235" t="0"/>
          <a:stretch/>
        </p:blipFill>
        <p:spPr>
          <a:xfrm>
            <a:off x="3787725" y="0"/>
            <a:ext cx="5356276" cy="5143500"/>
          </a:xfrm>
          <a:prstGeom prst="rect">
            <a:avLst/>
          </a:prstGeom>
          <a:noFill/>
          <a:ln>
            <a:noFill/>
          </a:ln>
        </p:spPr>
      </p:pic>
      <p:sp>
        <p:nvSpPr>
          <p:cNvPr id="279" name="Google Shape;279;p48"/>
          <p:cNvSpPr txBox="1"/>
          <p:nvPr/>
        </p:nvSpPr>
        <p:spPr>
          <a:xfrm>
            <a:off x="421225" y="2033675"/>
            <a:ext cx="3197100" cy="26511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10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Verdien ligger i kjernen</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Fokus på kjernestruktur og dataflyt</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Fleksibelt</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spcBef>
                <a:spcPts val="120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9"/>
          <p:cNvSpPr txBox="1"/>
          <p:nvPr/>
        </p:nvSpPr>
        <p:spPr>
          <a:xfrm>
            <a:off x="303125" y="2178850"/>
            <a:ext cx="1364100" cy="2602500"/>
          </a:xfrm>
          <a:prstGeom prst="rect">
            <a:avLst/>
          </a:prstGeom>
          <a:noFill/>
          <a:ln cap="flat" cmpd="sng" w="3810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900">
              <a:solidFill>
                <a:srgbClr val="CFE2F3"/>
              </a:solidFill>
              <a:latin typeface="Average"/>
              <a:ea typeface="Average"/>
              <a:cs typeface="Average"/>
              <a:sym typeface="Average"/>
            </a:endParaRPr>
          </a:p>
        </p:txBody>
      </p:sp>
      <p:sp>
        <p:nvSpPr>
          <p:cNvPr id="285" name="Google Shape;285;p49"/>
          <p:cNvSpPr/>
          <p:nvPr/>
        </p:nvSpPr>
        <p:spPr>
          <a:xfrm>
            <a:off x="2172325" y="2178850"/>
            <a:ext cx="3375900" cy="26004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000000"/>
              </a:highlight>
              <a:latin typeface="Average"/>
              <a:ea typeface="Average"/>
              <a:cs typeface="Average"/>
              <a:sym typeface="Average"/>
            </a:endParaRPr>
          </a:p>
        </p:txBody>
      </p:sp>
      <p:sp>
        <p:nvSpPr>
          <p:cNvPr id="286" name="Google Shape;286;p49"/>
          <p:cNvSpPr txBox="1"/>
          <p:nvPr>
            <p:ph type="title"/>
          </p:nvPr>
        </p:nvSpPr>
        <p:spPr>
          <a:xfrm>
            <a:off x="384725" y="199000"/>
            <a:ext cx="5397600" cy="861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no" sz="5100">
                <a:latin typeface="Average"/>
                <a:ea typeface="Average"/>
                <a:cs typeface="Average"/>
                <a:sym typeface="Average"/>
              </a:rPr>
              <a:t>Arkitektur</a:t>
            </a:r>
            <a:endParaRPr sz="5100">
              <a:latin typeface="Average"/>
              <a:ea typeface="Average"/>
              <a:cs typeface="Average"/>
              <a:sym typeface="Average"/>
            </a:endParaRPr>
          </a:p>
        </p:txBody>
      </p:sp>
      <p:pic>
        <p:nvPicPr>
          <p:cNvPr id="287" name="Google Shape;287;p49"/>
          <p:cNvPicPr preferRelativeResize="0"/>
          <p:nvPr/>
        </p:nvPicPr>
        <p:blipFill rotWithShape="1">
          <a:blip r:embed="rId3">
            <a:alphaModFix/>
          </a:blip>
          <a:srcRect b="16707" l="2964" r="2954" t="16707"/>
          <a:stretch/>
        </p:blipFill>
        <p:spPr>
          <a:xfrm>
            <a:off x="2086838" y="2337875"/>
            <a:ext cx="3375962" cy="861000"/>
          </a:xfrm>
          <a:prstGeom prst="rect">
            <a:avLst/>
          </a:prstGeom>
          <a:noFill/>
          <a:ln>
            <a:noFill/>
          </a:ln>
        </p:spPr>
      </p:pic>
      <p:pic>
        <p:nvPicPr>
          <p:cNvPr id="288" name="Google Shape;288;p49"/>
          <p:cNvPicPr preferRelativeResize="0"/>
          <p:nvPr/>
        </p:nvPicPr>
        <p:blipFill>
          <a:blip r:embed="rId4">
            <a:alphaModFix/>
          </a:blip>
          <a:stretch>
            <a:fillRect/>
          </a:stretch>
        </p:blipFill>
        <p:spPr>
          <a:xfrm>
            <a:off x="2295038" y="3990299"/>
            <a:ext cx="3085824" cy="358250"/>
          </a:xfrm>
          <a:prstGeom prst="rect">
            <a:avLst/>
          </a:prstGeom>
          <a:noFill/>
          <a:ln>
            <a:noFill/>
          </a:ln>
        </p:spPr>
      </p:pic>
      <p:pic>
        <p:nvPicPr>
          <p:cNvPr id="289" name="Google Shape;289;p49"/>
          <p:cNvPicPr preferRelativeResize="0"/>
          <p:nvPr/>
        </p:nvPicPr>
        <p:blipFill>
          <a:blip r:embed="rId5">
            <a:alphaModFix/>
          </a:blip>
          <a:stretch>
            <a:fillRect/>
          </a:stretch>
        </p:blipFill>
        <p:spPr>
          <a:xfrm>
            <a:off x="2295050" y="3215150"/>
            <a:ext cx="2959549" cy="527775"/>
          </a:xfrm>
          <a:prstGeom prst="rect">
            <a:avLst/>
          </a:prstGeom>
          <a:noFill/>
          <a:ln>
            <a:noFill/>
          </a:ln>
        </p:spPr>
      </p:pic>
      <p:cxnSp>
        <p:nvCxnSpPr>
          <p:cNvPr id="290" name="Google Shape;290;p49"/>
          <p:cNvCxnSpPr>
            <a:stCxn id="285" idx="3"/>
            <a:endCxn id="291" idx="1"/>
          </p:cNvCxnSpPr>
          <p:nvPr/>
        </p:nvCxnSpPr>
        <p:spPr>
          <a:xfrm flipH="1" rot="10800000">
            <a:off x="5548225" y="3079750"/>
            <a:ext cx="1490700" cy="399300"/>
          </a:xfrm>
          <a:prstGeom prst="curvedConnector3">
            <a:avLst>
              <a:gd fmla="val 43807" name="adj1"/>
            </a:avLst>
          </a:prstGeom>
          <a:noFill/>
          <a:ln cap="flat" cmpd="sng" w="38100">
            <a:solidFill>
              <a:schemeClr val="dk2"/>
            </a:solidFill>
            <a:prstDash val="dash"/>
            <a:round/>
            <a:headEnd len="med" w="med" type="none"/>
            <a:tailEnd len="med" w="med" type="none"/>
          </a:ln>
        </p:spPr>
      </p:cxnSp>
      <p:cxnSp>
        <p:nvCxnSpPr>
          <p:cNvPr id="292" name="Google Shape;292;p49"/>
          <p:cNvCxnSpPr>
            <a:stCxn id="285" idx="3"/>
            <a:endCxn id="293" idx="1"/>
          </p:cNvCxnSpPr>
          <p:nvPr/>
        </p:nvCxnSpPr>
        <p:spPr>
          <a:xfrm>
            <a:off x="5548225" y="3479050"/>
            <a:ext cx="1457100" cy="922800"/>
          </a:xfrm>
          <a:prstGeom prst="curvedConnector3">
            <a:avLst>
              <a:gd fmla="val 49997" name="adj1"/>
            </a:avLst>
          </a:prstGeom>
          <a:noFill/>
          <a:ln cap="flat" cmpd="sng" w="38100">
            <a:solidFill>
              <a:schemeClr val="dk2"/>
            </a:solidFill>
            <a:prstDash val="dash"/>
            <a:round/>
            <a:headEnd len="med" w="med" type="none"/>
            <a:tailEnd len="med" w="med" type="none"/>
          </a:ln>
        </p:spPr>
      </p:cxnSp>
      <p:sp>
        <p:nvSpPr>
          <p:cNvPr id="291" name="Google Shape;291;p49"/>
          <p:cNvSpPr txBox="1"/>
          <p:nvPr/>
        </p:nvSpPr>
        <p:spPr>
          <a:xfrm>
            <a:off x="7038975" y="2505875"/>
            <a:ext cx="1702200" cy="1147800"/>
          </a:xfrm>
          <a:prstGeom prst="rect">
            <a:avLst/>
          </a:prstGeom>
          <a:noFill/>
          <a:ln cap="flat" cmpd="sng" w="38100">
            <a:solidFill>
              <a:schemeClr val="l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o" sz="2100">
                <a:solidFill>
                  <a:schemeClr val="dk1"/>
                </a:solidFill>
                <a:latin typeface="Average"/>
                <a:ea typeface="Average"/>
                <a:cs typeface="Average"/>
                <a:sym typeface="Average"/>
              </a:rPr>
              <a:t>Egendefinert</a:t>
            </a:r>
            <a:r>
              <a:rPr lang="no" sz="2100">
                <a:solidFill>
                  <a:schemeClr val="dk1"/>
                </a:solidFill>
                <a:latin typeface="Average"/>
                <a:ea typeface="Average"/>
                <a:cs typeface="Average"/>
                <a:sym typeface="Average"/>
              </a:rPr>
              <a:t> </a:t>
            </a:r>
            <a:r>
              <a:rPr lang="no" sz="2100">
                <a:solidFill>
                  <a:srgbClr val="D9EAD3"/>
                </a:solidFill>
                <a:latin typeface="Average"/>
                <a:ea typeface="Average"/>
                <a:cs typeface="Average"/>
                <a:sym typeface="Average"/>
              </a:rPr>
              <a:t>database</a:t>
            </a:r>
            <a:endParaRPr sz="2100">
              <a:solidFill>
                <a:srgbClr val="D9EAD3"/>
              </a:solidFill>
              <a:latin typeface="Average"/>
              <a:ea typeface="Average"/>
              <a:cs typeface="Average"/>
              <a:sym typeface="Average"/>
            </a:endParaRPr>
          </a:p>
        </p:txBody>
      </p:sp>
      <p:sp>
        <p:nvSpPr>
          <p:cNvPr id="293" name="Google Shape;293;p49"/>
          <p:cNvSpPr txBox="1"/>
          <p:nvPr/>
        </p:nvSpPr>
        <p:spPr>
          <a:xfrm>
            <a:off x="7005225" y="3873900"/>
            <a:ext cx="1769700" cy="1055700"/>
          </a:xfrm>
          <a:prstGeom prst="rect">
            <a:avLst/>
          </a:prstGeom>
          <a:noFill/>
          <a:ln cap="flat" cmpd="sng" w="38100">
            <a:solidFill>
              <a:schemeClr val="l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o" sz="2100">
                <a:solidFill>
                  <a:schemeClr val="dk1"/>
                </a:solidFill>
                <a:latin typeface="Average"/>
                <a:ea typeface="Average"/>
                <a:cs typeface="Average"/>
                <a:sym typeface="Average"/>
              </a:rPr>
              <a:t>Lokale LLM modeller</a:t>
            </a:r>
            <a:endParaRPr sz="2100">
              <a:solidFill>
                <a:schemeClr val="dk1"/>
              </a:solidFill>
              <a:latin typeface="Average"/>
              <a:ea typeface="Average"/>
              <a:cs typeface="Average"/>
              <a:sym typeface="Average"/>
            </a:endParaRPr>
          </a:p>
        </p:txBody>
      </p:sp>
      <p:sp>
        <p:nvSpPr>
          <p:cNvPr id="294" name="Google Shape;294;p49"/>
          <p:cNvSpPr txBox="1"/>
          <p:nvPr/>
        </p:nvSpPr>
        <p:spPr>
          <a:xfrm>
            <a:off x="1410950" y="1304500"/>
            <a:ext cx="1868100" cy="52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no" sz="2000">
                <a:solidFill>
                  <a:schemeClr val="dk1"/>
                </a:solidFill>
                <a:latin typeface="Average"/>
                <a:ea typeface="Average"/>
                <a:cs typeface="Average"/>
                <a:sym typeface="Average"/>
              </a:rPr>
              <a:t>Applikasjonen</a:t>
            </a:r>
            <a:endParaRPr b="1" sz="2000">
              <a:solidFill>
                <a:schemeClr val="dk1"/>
              </a:solidFill>
              <a:latin typeface="Average"/>
              <a:ea typeface="Average"/>
              <a:cs typeface="Average"/>
              <a:sym typeface="Average"/>
            </a:endParaRPr>
          </a:p>
        </p:txBody>
      </p:sp>
      <p:sp>
        <p:nvSpPr>
          <p:cNvPr id="295" name="Google Shape;295;p49"/>
          <p:cNvSpPr txBox="1"/>
          <p:nvPr/>
        </p:nvSpPr>
        <p:spPr>
          <a:xfrm>
            <a:off x="4572000" y="449050"/>
            <a:ext cx="1618200" cy="8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o" sz="2000">
                <a:solidFill>
                  <a:schemeClr val="dk1"/>
                </a:solidFill>
                <a:latin typeface="Average"/>
                <a:ea typeface="Average"/>
                <a:cs typeface="Average"/>
                <a:sym typeface="Average"/>
              </a:rPr>
              <a:t>Fleksible endepunkter</a:t>
            </a:r>
            <a:endParaRPr b="1" sz="2000">
              <a:solidFill>
                <a:schemeClr val="dk1"/>
              </a:solidFill>
              <a:latin typeface="Average"/>
              <a:ea typeface="Average"/>
              <a:cs typeface="Average"/>
              <a:sym typeface="Average"/>
            </a:endParaRPr>
          </a:p>
        </p:txBody>
      </p:sp>
      <p:sp>
        <p:nvSpPr>
          <p:cNvPr id="296" name="Google Shape;296;p49"/>
          <p:cNvSpPr txBox="1"/>
          <p:nvPr/>
        </p:nvSpPr>
        <p:spPr>
          <a:xfrm>
            <a:off x="323075" y="1754275"/>
            <a:ext cx="1364100" cy="358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o" sz="2000">
                <a:solidFill>
                  <a:schemeClr val="dk1"/>
                </a:solidFill>
                <a:latin typeface="Average"/>
                <a:ea typeface="Average"/>
                <a:cs typeface="Average"/>
                <a:sym typeface="Average"/>
              </a:rPr>
              <a:t>Frontend </a:t>
            </a:r>
            <a:endParaRPr sz="2000">
              <a:solidFill>
                <a:schemeClr val="dk1"/>
              </a:solidFill>
              <a:latin typeface="Average"/>
              <a:ea typeface="Average"/>
              <a:cs typeface="Average"/>
              <a:sym typeface="Average"/>
            </a:endParaRPr>
          </a:p>
        </p:txBody>
      </p:sp>
      <p:cxnSp>
        <p:nvCxnSpPr>
          <p:cNvPr id="297" name="Google Shape;297;p49"/>
          <p:cNvCxnSpPr>
            <a:stCxn id="294" idx="3"/>
            <a:endCxn id="295" idx="1"/>
          </p:cNvCxnSpPr>
          <p:nvPr/>
        </p:nvCxnSpPr>
        <p:spPr>
          <a:xfrm flipH="1" rot="10800000">
            <a:off x="3279050" y="879550"/>
            <a:ext cx="1293000" cy="688800"/>
          </a:xfrm>
          <a:prstGeom prst="curvedConnector3">
            <a:avLst>
              <a:gd fmla="val 49998" name="adj1"/>
            </a:avLst>
          </a:prstGeom>
          <a:noFill/>
          <a:ln cap="flat" cmpd="sng" w="38100">
            <a:solidFill>
              <a:schemeClr val="lt2"/>
            </a:solidFill>
            <a:prstDash val="solid"/>
            <a:round/>
            <a:headEnd len="med" w="med" type="none"/>
            <a:tailEnd len="med" w="med" type="stealth"/>
          </a:ln>
        </p:spPr>
      </p:cxnSp>
      <p:pic>
        <p:nvPicPr>
          <p:cNvPr id="298" name="Google Shape;298;p49"/>
          <p:cNvPicPr preferRelativeResize="0"/>
          <p:nvPr/>
        </p:nvPicPr>
        <p:blipFill>
          <a:blip r:embed="rId6">
            <a:alphaModFix/>
          </a:blip>
          <a:stretch>
            <a:fillRect/>
          </a:stretch>
        </p:blipFill>
        <p:spPr>
          <a:xfrm>
            <a:off x="449014" y="2751550"/>
            <a:ext cx="1055723" cy="1055700"/>
          </a:xfrm>
          <a:prstGeom prst="rect">
            <a:avLst/>
          </a:prstGeom>
          <a:noFill/>
          <a:ln>
            <a:noFill/>
          </a:ln>
        </p:spPr>
      </p:pic>
      <p:sp>
        <p:nvSpPr>
          <p:cNvPr id="299" name="Google Shape;299;p49"/>
          <p:cNvSpPr txBox="1"/>
          <p:nvPr/>
        </p:nvSpPr>
        <p:spPr>
          <a:xfrm>
            <a:off x="294825" y="3807250"/>
            <a:ext cx="1364100" cy="52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o" sz="2100">
                <a:solidFill>
                  <a:schemeClr val="dk1"/>
                </a:solidFill>
                <a:latin typeface="Average"/>
                <a:ea typeface="Average"/>
                <a:cs typeface="Average"/>
                <a:sym typeface="Average"/>
              </a:rPr>
              <a:t>WinUI </a:t>
            </a:r>
            <a:r>
              <a:rPr lang="no" sz="2100">
                <a:solidFill>
                  <a:schemeClr val="accent3"/>
                </a:solidFill>
                <a:latin typeface="Average"/>
                <a:ea typeface="Average"/>
                <a:cs typeface="Average"/>
                <a:sym typeface="Average"/>
              </a:rPr>
              <a:t>3</a:t>
            </a:r>
            <a:endParaRPr sz="2100">
              <a:solidFill>
                <a:schemeClr val="accent3"/>
              </a:solidFill>
              <a:latin typeface="Average"/>
              <a:ea typeface="Average"/>
              <a:cs typeface="Average"/>
              <a:sym typeface="Average"/>
            </a:endParaRPr>
          </a:p>
        </p:txBody>
      </p:sp>
      <p:sp>
        <p:nvSpPr>
          <p:cNvPr id="300" name="Google Shape;300;p49"/>
          <p:cNvSpPr txBox="1"/>
          <p:nvPr/>
        </p:nvSpPr>
        <p:spPr>
          <a:xfrm>
            <a:off x="2024925" y="1760600"/>
            <a:ext cx="3757500" cy="358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o" sz="2000">
                <a:solidFill>
                  <a:schemeClr val="dk1"/>
                </a:solidFill>
                <a:latin typeface="Average"/>
                <a:ea typeface="Average"/>
                <a:cs typeface="Average"/>
                <a:sym typeface="Average"/>
              </a:rPr>
              <a:t>Backend</a:t>
            </a:r>
            <a:endParaRPr sz="2000">
              <a:solidFill>
                <a:schemeClr val="dk1"/>
              </a:solidFill>
              <a:latin typeface="Average"/>
              <a:ea typeface="Average"/>
              <a:cs typeface="Average"/>
              <a:sym typeface="Average"/>
            </a:endParaRPr>
          </a:p>
        </p:txBody>
      </p:sp>
      <p:cxnSp>
        <p:nvCxnSpPr>
          <p:cNvPr id="301" name="Google Shape;301;p49"/>
          <p:cNvCxnSpPr>
            <a:stCxn id="284" idx="3"/>
            <a:endCxn id="285" idx="1"/>
          </p:cNvCxnSpPr>
          <p:nvPr/>
        </p:nvCxnSpPr>
        <p:spPr>
          <a:xfrm flipH="1" rot="10800000">
            <a:off x="1667225" y="3479200"/>
            <a:ext cx="505200" cy="900"/>
          </a:xfrm>
          <a:prstGeom prst="straightConnector1">
            <a:avLst/>
          </a:prstGeom>
          <a:noFill/>
          <a:ln cap="flat" cmpd="sng" w="38100">
            <a:solidFill>
              <a:schemeClr val="dk2"/>
            </a:solidFill>
            <a:prstDash val="dash"/>
            <a:round/>
            <a:headEnd len="med" w="med" type="none"/>
            <a:tailEnd len="med" w="med" type="none"/>
          </a:ln>
        </p:spPr>
      </p:cxnSp>
      <p:sp>
        <p:nvSpPr>
          <p:cNvPr id="302" name="Google Shape;302;p49"/>
          <p:cNvSpPr txBox="1"/>
          <p:nvPr/>
        </p:nvSpPr>
        <p:spPr>
          <a:xfrm>
            <a:off x="7038975" y="800950"/>
            <a:ext cx="1702200" cy="415500"/>
          </a:xfrm>
          <a:prstGeom prst="rect">
            <a:avLst/>
          </a:prstGeom>
          <a:noFill/>
          <a:ln cap="flat" cmpd="sng" w="38100">
            <a:solidFill>
              <a:schemeClr val="lt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o" sz="1800">
                <a:solidFill>
                  <a:srgbClr val="CFE2F3"/>
                </a:solidFill>
                <a:latin typeface="Average"/>
                <a:ea typeface="Average"/>
                <a:cs typeface="Average"/>
                <a:sym typeface="Average"/>
              </a:rPr>
              <a:t>GIS</a:t>
            </a:r>
            <a:endParaRPr sz="1800">
              <a:solidFill>
                <a:srgbClr val="CFE2F3"/>
              </a:solidFill>
              <a:latin typeface="Average"/>
              <a:ea typeface="Average"/>
              <a:cs typeface="Average"/>
              <a:sym typeface="Average"/>
            </a:endParaRPr>
          </a:p>
        </p:txBody>
      </p:sp>
      <p:sp>
        <p:nvSpPr>
          <p:cNvPr id="303" name="Google Shape;303;p49"/>
          <p:cNvSpPr txBox="1"/>
          <p:nvPr/>
        </p:nvSpPr>
        <p:spPr>
          <a:xfrm>
            <a:off x="7038975" y="241300"/>
            <a:ext cx="1702200" cy="415500"/>
          </a:xfrm>
          <a:prstGeom prst="rect">
            <a:avLst/>
          </a:prstGeom>
          <a:noFill/>
          <a:ln cap="flat" cmpd="sng" w="38100">
            <a:solidFill>
              <a:schemeClr val="lt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o" sz="1800">
                <a:solidFill>
                  <a:srgbClr val="CFE2F3"/>
                </a:solidFill>
                <a:latin typeface="Average"/>
                <a:ea typeface="Average"/>
                <a:cs typeface="Average"/>
                <a:sym typeface="Average"/>
              </a:rPr>
              <a:t>Matrikkel</a:t>
            </a:r>
            <a:endParaRPr sz="1800">
              <a:solidFill>
                <a:srgbClr val="CFE2F3"/>
              </a:solidFill>
              <a:latin typeface="Average"/>
              <a:ea typeface="Average"/>
              <a:cs typeface="Average"/>
              <a:sym typeface="Average"/>
            </a:endParaRPr>
          </a:p>
        </p:txBody>
      </p:sp>
      <p:sp>
        <p:nvSpPr>
          <p:cNvPr id="304" name="Google Shape;304;p49"/>
          <p:cNvSpPr txBox="1"/>
          <p:nvPr/>
        </p:nvSpPr>
        <p:spPr>
          <a:xfrm>
            <a:off x="7038975" y="1360600"/>
            <a:ext cx="1702200" cy="415500"/>
          </a:xfrm>
          <a:prstGeom prst="rect">
            <a:avLst/>
          </a:prstGeom>
          <a:noFill/>
          <a:ln cap="flat" cmpd="sng" w="38100">
            <a:solidFill>
              <a:schemeClr val="lt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o" sz="1800">
                <a:solidFill>
                  <a:srgbClr val="CFE2F3"/>
                </a:solidFill>
                <a:latin typeface="Average"/>
                <a:ea typeface="Average"/>
                <a:cs typeface="Average"/>
                <a:sym typeface="Average"/>
              </a:rPr>
              <a:t>Arkiv</a:t>
            </a:r>
            <a:endParaRPr sz="1800">
              <a:solidFill>
                <a:srgbClr val="CFE2F3"/>
              </a:solidFill>
              <a:latin typeface="Average"/>
              <a:ea typeface="Average"/>
              <a:cs typeface="Average"/>
              <a:sym typeface="Average"/>
            </a:endParaRPr>
          </a:p>
        </p:txBody>
      </p:sp>
      <p:sp>
        <p:nvSpPr>
          <p:cNvPr id="305" name="Google Shape;305;p49"/>
          <p:cNvSpPr txBox="1"/>
          <p:nvPr/>
        </p:nvSpPr>
        <p:spPr>
          <a:xfrm>
            <a:off x="7038975" y="1920250"/>
            <a:ext cx="1702200" cy="415500"/>
          </a:xfrm>
          <a:prstGeom prst="rect">
            <a:avLst/>
          </a:prstGeom>
          <a:noFill/>
          <a:ln cap="flat" cmpd="sng" w="38100">
            <a:solidFill>
              <a:schemeClr val="lt2"/>
            </a:solidFill>
            <a:prstDash val="dot"/>
            <a:round/>
            <a:headEnd len="sm" w="sm" type="none"/>
            <a:tailEnd len="sm" w="sm" type="none"/>
          </a:ln>
        </p:spPr>
        <p:txBody>
          <a:bodyPr anchorCtr="0" anchor="ctr" bIns="91425" lIns="91425" spcFirstLastPara="1" rIns="91425" wrap="square" tIns="91425">
            <a:noAutofit/>
          </a:bodyPr>
          <a:lstStyle/>
          <a:p>
            <a:pPr indent="0" lvl="0" marL="0" rtl="0" algn="ctr">
              <a:lnSpc>
                <a:spcPct val="50000"/>
              </a:lnSpc>
              <a:spcBef>
                <a:spcPts val="0"/>
              </a:spcBef>
              <a:spcAft>
                <a:spcPts val="0"/>
              </a:spcAft>
              <a:buNone/>
            </a:pPr>
            <a:r>
              <a:rPr lang="no" sz="3900">
                <a:solidFill>
                  <a:schemeClr val="dk1"/>
                </a:solidFill>
                <a:latin typeface="Average"/>
                <a:ea typeface="Average"/>
                <a:cs typeface="Average"/>
                <a:sym typeface="Average"/>
              </a:rPr>
              <a:t>…</a:t>
            </a:r>
            <a:endParaRPr sz="3900">
              <a:solidFill>
                <a:schemeClr val="dk1"/>
              </a:solidFill>
              <a:latin typeface="Average"/>
              <a:ea typeface="Average"/>
              <a:cs typeface="Average"/>
              <a:sym typeface="Average"/>
            </a:endParaRPr>
          </a:p>
        </p:txBody>
      </p:sp>
      <p:cxnSp>
        <p:nvCxnSpPr>
          <p:cNvPr id="306" name="Google Shape;306;p49"/>
          <p:cNvCxnSpPr>
            <a:stCxn id="285" idx="3"/>
            <a:endCxn id="304" idx="1"/>
          </p:cNvCxnSpPr>
          <p:nvPr/>
        </p:nvCxnSpPr>
        <p:spPr>
          <a:xfrm flipH="1" rot="10800000">
            <a:off x="5548225" y="1568350"/>
            <a:ext cx="1490700" cy="1910700"/>
          </a:xfrm>
          <a:prstGeom prst="curvedConnector3">
            <a:avLst>
              <a:gd fmla="val 42960" name="adj1"/>
            </a:avLst>
          </a:prstGeom>
          <a:noFill/>
          <a:ln cap="flat" cmpd="sng" w="38100">
            <a:solidFill>
              <a:schemeClr val="dk2"/>
            </a:solidFill>
            <a:prstDash val="dot"/>
            <a:round/>
            <a:headEnd len="med" w="med" type="none"/>
            <a:tailEnd len="med" w="med" type="none"/>
          </a:ln>
        </p:spPr>
      </p:cxnSp>
      <p:cxnSp>
        <p:nvCxnSpPr>
          <p:cNvPr id="307" name="Google Shape;307;p49"/>
          <p:cNvCxnSpPr>
            <a:stCxn id="285" idx="3"/>
            <a:endCxn id="302" idx="1"/>
          </p:cNvCxnSpPr>
          <p:nvPr/>
        </p:nvCxnSpPr>
        <p:spPr>
          <a:xfrm flipH="1" rot="10800000">
            <a:off x="5548225" y="1008850"/>
            <a:ext cx="1490700" cy="2470200"/>
          </a:xfrm>
          <a:prstGeom prst="curvedConnector3">
            <a:avLst>
              <a:gd fmla="val 37877" name="adj1"/>
            </a:avLst>
          </a:prstGeom>
          <a:noFill/>
          <a:ln cap="flat" cmpd="sng" w="38100">
            <a:solidFill>
              <a:schemeClr val="dk2"/>
            </a:solidFill>
            <a:prstDash val="dot"/>
            <a:round/>
            <a:headEnd len="med" w="med" type="none"/>
            <a:tailEnd len="med" w="med" type="none"/>
          </a:ln>
        </p:spPr>
      </p:cxnSp>
      <p:cxnSp>
        <p:nvCxnSpPr>
          <p:cNvPr id="308" name="Google Shape;308;p49"/>
          <p:cNvCxnSpPr>
            <a:stCxn id="285" idx="3"/>
            <a:endCxn id="303" idx="1"/>
          </p:cNvCxnSpPr>
          <p:nvPr/>
        </p:nvCxnSpPr>
        <p:spPr>
          <a:xfrm flipH="1" rot="10800000">
            <a:off x="5548225" y="449050"/>
            <a:ext cx="1490700" cy="3030000"/>
          </a:xfrm>
          <a:prstGeom prst="curvedConnector3">
            <a:avLst>
              <a:gd fmla="val 31098" name="adj1"/>
            </a:avLst>
          </a:prstGeom>
          <a:noFill/>
          <a:ln cap="flat" cmpd="sng" w="38100">
            <a:solidFill>
              <a:schemeClr val="dk2"/>
            </a:solidFill>
            <a:prstDash val="dot"/>
            <a:round/>
            <a:headEnd len="med" w="med" type="none"/>
            <a:tailEnd len="med" w="med" type="none"/>
          </a:ln>
        </p:spPr>
      </p:cxnSp>
      <p:cxnSp>
        <p:nvCxnSpPr>
          <p:cNvPr id="309" name="Google Shape;309;p49"/>
          <p:cNvCxnSpPr>
            <a:stCxn id="285" idx="3"/>
            <a:endCxn id="305" idx="1"/>
          </p:cNvCxnSpPr>
          <p:nvPr/>
        </p:nvCxnSpPr>
        <p:spPr>
          <a:xfrm flipH="1" rot="10800000">
            <a:off x="5548225" y="2128150"/>
            <a:ext cx="1490700" cy="1350900"/>
          </a:xfrm>
          <a:prstGeom prst="curvedConnector3">
            <a:avLst>
              <a:gd fmla="val 47196" name="adj1"/>
            </a:avLst>
          </a:prstGeom>
          <a:noFill/>
          <a:ln cap="flat" cmpd="sng" w="38100">
            <a:solidFill>
              <a:schemeClr val="dk2"/>
            </a:solidFill>
            <a:prstDash val="dot"/>
            <a:round/>
            <a:headEnd len="med" w="med" type="none"/>
            <a:tailEnd len="med" w="med"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0"/>
          <p:cNvSpPr txBox="1"/>
          <p:nvPr>
            <p:ph type="title"/>
          </p:nvPr>
        </p:nvSpPr>
        <p:spPr>
          <a:xfrm>
            <a:off x="311700" y="445025"/>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Leverte vi som forventet?</a:t>
            </a:r>
            <a:endParaRPr sz="4000">
              <a:latin typeface="Average"/>
              <a:ea typeface="Average"/>
              <a:cs typeface="Average"/>
              <a:sym typeface="Average"/>
            </a:endParaRPr>
          </a:p>
        </p:txBody>
      </p:sp>
      <p:sp>
        <p:nvSpPr>
          <p:cNvPr id="315" name="Google Shape;315;p50"/>
          <p:cNvSpPr txBox="1"/>
          <p:nvPr/>
        </p:nvSpPr>
        <p:spPr>
          <a:xfrm>
            <a:off x="421225" y="1268225"/>
            <a:ext cx="40437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lang="no" sz="2000">
                <a:solidFill>
                  <a:schemeClr val="dk1"/>
                </a:solidFill>
                <a:latin typeface="Average"/>
                <a:ea typeface="Average"/>
                <a:cs typeface="Average"/>
                <a:sym typeface="Average"/>
              </a:rPr>
              <a:t>Hva var forventet?</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2000">
                <a:solidFill>
                  <a:schemeClr val="dk1"/>
                </a:solidFill>
                <a:latin typeface="Average"/>
                <a:ea typeface="Average"/>
                <a:cs typeface="Average"/>
                <a:sym typeface="Average"/>
              </a:rPr>
              <a:t>Intensjonelle nedprioriteringer</a:t>
            </a:r>
            <a:endParaRPr sz="2000">
              <a:solidFill>
                <a:schemeClr val="dk1"/>
              </a:solidFill>
              <a:latin typeface="Average"/>
              <a:ea typeface="Average"/>
              <a:cs typeface="Average"/>
              <a:sym typeface="Average"/>
            </a:endParaRPr>
          </a:p>
          <a:p>
            <a:pPr indent="-355600" lvl="0" marL="457200" rtl="0" algn="l">
              <a:lnSpc>
                <a:spcPct val="115000"/>
              </a:lnSpc>
              <a:spcBef>
                <a:spcPts val="12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Sikkerhet</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Testing</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Kontekstinnhenting</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2000">
                <a:solidFill>
                  <a:schemeClr val="dk1"/>
                </a:solidFill>
                <a:latin typeface="Average"/>
                <a:ea typeface="Average"/>
                <a:cs typeface="Average"/>
                <a:sym typeface="Average"/>
              </a:rPr>
              <a:t>Hvor godt traff vi målet?</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spcBef>
                <a:spcPts val="120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sp>
        <p:nvSpPr>
          <p:cNvPr id="316" name="Google Shape;316;p50"/>
          <p:cNvSpPr txBox="1"/>
          <p:nvPr/>
        </p:nvSpPr>
        <p:spPr>
          <a:xfrm>
            <a:off x="8254989" y="4786325"/>
            <a:ext cx="512700" cy="2937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SzPts val="1200"/>
              <a:buFont typeface="Average"/>
              <a:buChar char="-"/>
            </a:pPr>
            <a:r>
              <a:t/>
            </a:r>
            <a:endParaRPr sz="1200">
              <a:latin typeface="Average"/>
              <a:ea typeface="Average"/>
              <a:cs typeface="Average"/>
              <a:sym typeface="Average"/>
            </a:endParaRPr>
          </a:p>
        </p:txBody>
      </p:sp>
      <p:sp>
        <p:nvSpPr>
          <p:cNvPr id="317" name="Google Shape;317;p50"/>
          <p:cNvSpPr/>
          <p:nvPr/>
        </p:nvSpPr>
        <p:spPr>
          <a:xfrm>
            <a:off x="4807013" y="1790700"/>
            <a:ext cx="3730500" cy="2254200"/>
          </a:xfrm>
          <a:prstGeom prst="roundRect">
            <a:avLst>
              <a:gd fmla="val 16667" name="adj"/>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no" sz="1100">
                <a:latin typeface="Average"/>
                <a:ea typeface="Average"/>
                <a:cs typeface="Average"/>
                <a:sym typeface="Average"/>
              </a:rPr>
              <a:t>Expected Deliverables:</a:t>
            </a:r>
            <a:endParaRPr b="1" sz="1100">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latin typeface="Average"/>
                <a:ea typeface="Average"/>
                <a:cs typeface="Average"/>
                <a:sym typeface="Average"/>
              </a:rPr>
              <a:t>For Part 1: A functioning context-aware desktop client with plugin-ready architecture.</a:t>
            </a:r>
            <a:endParaRPr sz="1100">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latin typeface="Average"/>
                <a:ea typeface="Average"/>
                <a:cs typeface="Average"/>
                <a:sym typeface="Average"/>
              </a:rPr>
              <a:t>For Part 2: A lightweight backend MVP that can receive contextual data and communicate with one or more LLMs through MCP or equivalent mechanisms.</a:t>
            </a:r>
            <a:endParaRPr sz="1100">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latin typeface="Average"/>
                <a:ea typeface="Average"/>
                <a:cs typeface="Average"/>
                <a:sym typeface="Average"/>
              </a:rPr>
              <a:t>Documentation covering architectural choices, API interfaces, and data flow.</a:t>
            </a:r>
            <a:endParaRPr sz="1100">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latin typeface="Average"/>
                <a:ea typeface="Average"/>
                <a:cs typeface="Average"/>
                <a:sym typeface="Average"/>
              </a:rPr>
              <a:t>Recommendations for scalability, future functionality (e.g., speech, automation), and security considerations.</a:t>
            </a:r>
            <a:endParaRPr sz="1300">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1"/>
          <p:cNvSpPr txBox="1"/>
          <p:nvPr>
            <p:ph type="title"/>
          </p:nvPr>
        </p:nvSpPr>
        <p:spPr>
          <a:xfrm>
            <a:off x="311700" y="445025"/>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Leverte vi som forventet?</a:t>
            </a:r>
            <a:endParaRPr sz="4000">
              <a:latin typeface="Average"/>
              <a:ea typeface="Average"/>
              <a:cs typeface="Average"/>
              <a:sym typeface="Average"/>
            </a:endParaRPr>
          </a:p>
        </p:txBody>
      </p:sp>
      <p:sp>
        <p:nvSpPr>
          <p:cNvPr id="323" name="Google Shape;323;p51"/>
          <p:cNvSpPr txBox="1"/>
          <p:nvPr/>
        </p:nvSpPr>
        <p:spPr>
          <a:xfrm>
            <a:off x="421225" y="1268225"/>
            <a:ext cx="40437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lang="no" sz="2000">
                <a:solidFill>
                  <a:schemeClr val="dk1"/>
                </a:solidFill>
                <a:latin typeface="Average"/>
                <a:ea typeface="Average"/>
                <a:cs typeface="Average"/>
                <a:sym typeface="Average"/>
              </a:rPr>
              <a:t>Hva var forventet?</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2000">
                <a:solidFill>
                  <a:schemeClr val="dk1"/>
                </a:solidFill>
                <a:latin typeface="Average"/>
                <a:ea typeface="Average"/>
                <a:cs typeface="Average"/>
                <a:sym typeface="Average"/>
              </a:rPr>
              <a:t>Intensjonelle nedprioriteringer</a:t>
            </a:r>
            <a:endParaRPr sz="2000">
              <a:solidFill>
                <a:schemeClr val="dk1"/>
              </a:solidFill>
              <a:latin typeface="Average"/>
              <a:ea typeface="Average"/>
              <a:cs typeface="Average"/>
              <a:sym typeface="Average"/>
            </a:endParaRPr>
          </a:p>
          <a:p>
            <a:pPr indent="-355600" lvl="0" marL="457200" rtl="0" algn="l">
              <a:lnSpc>
                <a:spcPct val="115000"/>
              </a:lnSpc>
              <a:spcBef>
                <a:spcPts val="12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Sikkerhet</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Testing</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Kontekstinnhenting</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2000">
                <a:solidFill>
                  <a:schemeClr val="dk1"/>
                </a:solidFill>
                <a:latin typeface="Average"/>
                <a:ea typeface="Average"/>
                <a:cs typeface="Average"/>
                <a:sym typeface="Average"/>
              </a:rPr>
              <a:t>Hvor godt traff vi målet?</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spcBef>
                <a:spcPts val="120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sp>
        <p:nvSpPr>
          <p:cNvPr id="324" name="Google Shape;324;p51"/>
          <p:cNvSpPr txBox="1"/>
          <p:nvPr/>
        </p:nvSpPr>
        <p:spPr>
          <a:xfrm>
            <a:off x="8254989" y="4786325"/>
            <a:ext cx="512700" cy="2937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SzPts val="1200"/>
              <a:buFont typeface="Average"/>
              <a:buChar char="-"/>
            </a:pPr>
            <a:r>
              <a:t/>
            </a:r>
            <a:endParaRPr sz="1200">
              <a:latin typeface="Average"/>
              <a:ea typeface="Average"/>
              <a:cs typeface="Average"/>
              <a:sym typeface="Average"/>
            </a:endParaRPr>
          </a:p>
        </p:txBody>
      </p:sp>
      <p:sp>
        <p:nvSpPr>
          <p:cNvPr id="325" name="Google Shape;325;p51"/>
          <p:cNvSpPr/>
          <p:nvPr/>
        </p:nvSpPr>
        <p:spPr>
          <a:xfrm>
            <a:off x="4807013" y="1790700"/>
            <a:ext cx="3730500" cy="2254200"/>
          </a:xfrm>
          <a:prstGeom prst="roundRect">
            <a:avLst>
              <a:gd fmla="val 16667" name="adj"/>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no" sz="1100">
                <a:latin typeface="Average"/>
                <a:ea typeface="Average"/>
                <a:cs typeface="Average"/>
                <a:sym typeface="Average"/>
              </a:rPr>
              <a:t>Expected Deliverables:</a:t>
            </a:r>
            <a:endParaRPr b="1" sz="1100">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highlight>
                  <a:srgbClr val="FFFF00"/>
                </a:highlight>
                <a:latin typeface="Average"/>
                <a:ea typeface="Average"/>
                <a:cs typeface="Average"/>
                <a:sym typeface="Average"/>
              </a:rPr>
              <a:t>For Part 1: </a:t>
            </a:r>
            <a:r>
              <a:rPr lang="no" sz="1100">
                <a:highlight>
                  <a:srgbClr val="00FF00"/>
                </a:highlight>
                <a:latin typeface="Average"/>
                <a:ea typeface="Average"/>
                <a:cs typeface="Average"/>
                <a:sym typeface="Average"/>
              </a:rPr>
              <a:t>A functioning</a:t>
            </a:r>
            <a:r>
              <a:rPr lang="no" sz="1100">
                <a:highlight>
                  <a:srgbClr val="FFFF00"/>
                </a:highlight>
                <a:latin typeface="Average"/>
                <a:ea typeface="Average"/>
                <a:cs typeface="Average"/>
                <a:sym typeface="Average"/>
              </a:rPr>
              <a:t> context-aware </a:t>
            </a:r>
            <a:r>
              <a:rPr lang="no" sz="1100">
                <a:highlight>
                  <a:srgbClr val="00FF00"/>
                </a:highlight>
                <a:latin typeface="Average"/>
                <a:ea typeface="Average"/>
                <a:cs typeface="Average"/>
                <a:sym typeface="Average"/>
              </a:rPr>
              <a:t>desktop client</a:t>
            </a:r>
            <a:r>
              <a:rPr lang="no" sz="1100">
                <a:highlight>
                  <a:srgbClr val="FFFF00"/>
                </a:highlight>
                <a:latin typeface="Average"/>
                <a:ea typeface="Average"/>
                <a:cs typeface="Average"/>
                <a:sym typeface="Average"/>
              </a:rPr>
              <a:t> with plugin-ready architecture.</a:t>
            </a:r>
            <a:endParaRPr sz="1100">
              <a:highlight>
                <a:srgbClr val="FFFF00"/>
              </a:highlight>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highlight>
                  <a:srgbClr val="00FF00"/>
                </a:highlight>
                <a:latin typeface="Average"/>
                <a:ea typeface="Average"/>
                <a:cs typeface="Average"/>
                <a:sym typeface="Average"/>
              </a:rPr>
              <a:t>For Part 2: </a:t>
            </a:r>
            <a:r>
              <a:rPr lang="no" sz="1100">
                <a:highlight>
                  <a:srgbClr val="00FF00"/>
                </a:highlight>
                <a:latin typeface="Average"/>
                <a:ea typeface="Average"/>
                <a:cs typeface="Average"/>
                <a:sym typeface="Average"/>
              </a:rPr>
              <a:t>A lightweight backend MVP that can receive contextual data and communicate with one or more LLMs through MCP or equivalent mechanisms.</a:t>
            </a:r>
            <a:endParaRPr sz="1100">
              <a:highlight>
                <a:srgbClr val="00FF00"/>
              </a:highlight>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highlight>
                  <a:srgbClr val="00FF00"/>
                </a:highlight>
                <a:latin typeface="Average"/>
                <a:ea typeface="Average"/>
                <a:cs typeface="Average"/>
                <a:sym typeface="Average"/>
              </a:rPr>
              <a:t>Documentation covering architectural choices, API interfaces, and data flow.</a:t>
            </a:r>
            <a:endParaRPr sz="1100">
              <a:highlight>
                <a:srgbClr val="00FF00"/>
              </a:highlight>
              <a:latin typeface="Average"/>
              <a:ea typeface="Average"/>
              <a:cs typeface="Average"/>
              <a:sym typeface="Average"/>
            </a:endParaRPr>
          </a:p>
          <a:p>
            <a:pPr indent="-298450" lvl="0" marL="457200" rtl="0" algn="l">
              <a:spcBef>
                <a:spcPts val="0"/>
              </a:spcBef>
              <a:spcAft>
                <a:spcPts val="0"/>
              </a:spcAft>
              <a:buSzPts val="1100"/>
              <a:buFont typeface="Average"/>
              <a:buChar char="●"/>
            </a:pPr>
            <a:r>
              <a:rPr lang="no" sz="1100">
                <a:highlight>
                  <a:srgbClr val="00FF00"/>
                </a:highlight>
                <a:latin typeface="Average"/>
                <a:ea typeface="Average"/>
                <a:cs typeface="Average"/>
                <a:sym typeface="Average"/>
              </a:rPr>
              <a:t>Recommendations for scalability, future functionality (e.g., speech, automation), and security considerations.</a:t>
            </a:r>
            <a:endParaRPr sz="1300">
              <a:highlight>
                <a:srgbClr val="00FF00"/>
              </a:highlight>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2"/>
          <p:cNvSpPr txBox="1"/>
          <p:nvPr>
            <p:ph type="title"/>
          </p:nvPr>
        </p:nvSpPr>
        <p:spPr>
          <a:xfrm>
            <a:off x="311700" y="445025"/>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Leverte vi som forventet?</a:t>
            </a:r>
            <a:endParaRPr sz="4000">
              <a:latin typeface="Average"/>
              <a:ea typeface="Average"/>
              <a:cs typeface="Average"/>
              <a:sym typeface="Average"/>
            </a:endParaRPr>
          </a:p>
        </p:txBody>
      </p:sp>
      <p:sp>
        <p:nvSpPr>
          <p:cNvPr id="331" name="Google Shape;331;p52"/>
          <p:cNvSpPr txBox="1"/>
          <p:nvPr/>
        </p:nvSpPr>
        <p:spPr>
          <a:xfrm>
            <a:off x="421225" y="1268225"/>
            <a:ext cx="8411100" cy="362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lang="no" sz="2000">
                <a:solidFill>
                  <a:schemeClr val="dk1"/>
                </a:solidFill>
                <a:latin typeface="Average"/>
                <a:ea typeface="Average"/>
                <a:cs typeface="Average"/>
                <a:sym typeface="Average"/>
              </a:rPr>
              <a:t>Hvorfor bommet vi på ‘</a:t>
            </a:r>
            <a:r>
              <a:rPr i="1" lang="no" sz="2000">
                <a:solidFill>
                  <a:schemeClr val="dk1"/>
                </a:solidFill>
                <a:latin typeface="Average"/>
                <a:ea typeface="Average"/>
                <a:cs typeface="Average"/>
                <a:sym typeface="Average"/>
              </a:rPr>
              <a:t>pluggable</a:t>
            </a:r>
            <a:r>
              <a:rPr lang="no" sz="2000">
                <a:solidFill>
                  <a:schemeClr val="dk1"/>
                </a:solidFill>
                <a:latin typeface="Average"/>
                <a:ea typeface="Average"/>
                <a:cs typeface="Average"/>
                <a:sym typeface="Average"/>
              </a:rPr>
              <a:t>’ aspektet?</a:t>
            </a:r>
            <a:endParaRPr sz="2000">
              <a:solidFill>
                <a:schemeClr val="dk1"/>
              </a:solidFill>
              <a:latin typeface="Average"/>
              <a:ea typeface="Average"/>
              <a:cs typeface="Average"/>
              <a:sym typeface="Average"/>
            </a:endParaRPr>
          </a:p>
          <a:p>
            <a:pPr indent="-355600" lvl="0" marL="457200" rtl="0" algn="l">
              <a:lnSpc>
                <a:spcPct val="115000"/>
              </a:lnSpc>
              <a:spcBef>
                <a:spcPts val="12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Forskjellig tolkning av pluggable og hva det betyr i praksis</a:t>
            </a:r>
            <a:endParaRPr sz="2000">
              <a:solidFill>
                <a:schemeClr val="dk1"/>
              </a:solidFill>
              <a:latin typeface="Average"/>
              <a:ea typeface="Average"/>
              <a:cs typeface="Average"/>
              <a:sym typeface="Average"/>
            </a:endParaRPr>
          </a:p>
          <a:p>
            <a:pPr indent="-355600" lvl="0" marL="457200" rtl="0" algn="l">
              <a:lnSpc>
                <a:spcPct val="115000"/>
              </a:lnSpc>
              <a:spcBef>
                <a:spcPts val="10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Kunnskapsgap rundt arkitektur mellom studenter og arkitekt</a:t>
            </a:r>
            <a:endParaRPr sz="2000">
              <a:solidFill>
                <a:schemeClr val="dk1"/>
              </a:solidFill>
              <a:latin typeface="Average"/>
              <a:ea typeface="Average"/>
              <a:cs typeface="Average"/>
              <a:sym typeface="Average"/>
            </a:endParaRPr>
          </a:p>
          <a:p>
            <a:pPr indent="0" lvl="0" marL="0" rtl="0" algn="l">
              <a:lnSpc>
                <a:spcPct val="115000"/>
              </a:lnSpc>
              <a:spcBef>
                <a:spcPts val="10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000"/>
              </a:spcBef>
              <a:spcAft>
                <a:spcPts val="0"/>
              </a:spcAft>
              <a:buNone/>
            </a:pPr>
            <a:r>
              <a:rPr lang="no" sz="2000">
                <a:solidFill>
                  <a:schemeClr val="dk1"/>
                </a:solidFill>
                <a:latin typeface="Average"/>
                <a:ea typeface="Average"/>
                <a:cs typeface="Average"/>
                <a:sym typeface="Average"/>
              </a:rPr>
              <a:t>Hvorfor ble ikke dette fanget tidligere?</a:t>
            </a:r>
            <a:endParaRPr sz="2000">
              <a:solidFill>
                <a:schemeClr val="dk1"/>
              </a:solidFill>
              <a:latin typeface="Average"/>
              <a:ea typeface="Average"/>
              <a:cs typeface="Average"/>
              <a:sym typeface="Average"/>
            </a:endParaRPr>
          </a:p>
          <a:p>
            <a:pPr indent="-355600" lvl="0" marL="457200" rtl="0" algn="l">
              <a:lnSpc>
                <a:spcPct val="115000"/>
              </a:lnSpc>
              <a:spcBef>
                <a:spcPts val="10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Godkjent arkitektur på høyt nivå, ikke på lavt nivå</a:t>
            </a:r>
            <a:endParaRPr sz="2000">
              <a:solidFill>
                <a:schemeClr val="dk1"/>
              </a:solidFill>
              <a:latin typeface="Average"/>
              <a:ea typeface="Average"/>
              <a:cs typeface="Average"/>
              <a:sym typeface="Average"/>
            </a:endParaRPr>
          </a:p>
          <a:p>
            <a:pPr indent="0" lvl="0" marL="0" rtl="0" algn="l">
              <a:lnSpc>
                <a:spcPct val="115000"/>
              </a:lnSpc>
              <a:spcBef>
                <a:spcPts val="10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20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t/>
            </a:r>
            <a:endParaRPr sz="1600">
              <a:solidFill>
                <a:schemeClr val="dk1"/>
              </a:solidFill>
              <a:latin typeface="Average"/>
              <a:ea typeface="Average"/>
              <a:cs typeface="Average"/>
              <a:sym typeface="Average"/>
            </a:endParaRPr>
          </a:p>
          <a:p>
            <a:pPr indent="0" lvl="0" marL="0" rtl="0" algn="l">
              <a:lnSpc>
                <a:spcPct val="115000"/>
              </a:lnSpc>
              <a:spcBef>
                <a:spcPts val="1200"/>
              </a:spcBef>
              <a:spcAft>
                <a:spcPts val="1200"/>
              </a:spcAft>
              <a:buNone/>
            </a:pPr>
            <a:r>
              <a:t/>
            </a:r>
            <a:endParaRPr sz="1600">
              <a:solidFill>
                <a:schemeClr val="dk1"/>
              </a:solidFill>
              <a:latin typeface="Average"/>
              <a:ea typeface="Average"/>
              <a:cs typeface="Average"/>
              <a:sym typeface="Average"/>
            </a:endParaRPr>
          </a:p>
        </p:txBody>
      </p:sp>
      <p:pic>
        <p:nvPicPr>
          <p:cNvPr id="332" name="Google Shape;332;p52"/>
          <p:cNvPicPr preferRelativeResize="0"/>
          <p:nvPr/>
        </p:nvPicPr>
        <p:blipFill>
          <a:blip r:embed="rId3">
            <a:alphaModFix/>
          </a:blip>
          <a:stretch>
            <a:fillRect/>
          </a:stretch>
        </p:blipFill>
        <p:spPr>
          <a:xfrm rot="-1171628">
            <a:off x="327995" y="4337994"/>
            <a:ext cx="486866" cy="486866"/>
          </a:xfrm>
          <a:prstGeom prst="rect">
            <a:avLst/>
          </a:prstGeom>
          <a:noFill/>
          <a:ln>
            <a:noFill/>
          </a:ln>
        </p:spPr>
      </p:pic>
      <p:pic>
        <p:nvPicPr>
          <p:cNvPr id="333" name="Google Shape;333;p52"/>
          <p:cNvPicPr preferRelativeResize="0"/>
          <p:nvPr/>
        </p:nvPicPr>
        <p:blipFill>
          <a:blip r:embed="rId4">
            <a:alphaModFix/>
          </a:blip>
          <a:stretch>
            <a:fillRect/>
          </a:stretch>
        </p:blipFill>
        <p:spPr>
          <a:xfrm>
            <a:off x="7694567" y="445015"/>
            <a:ext cx="1137769" cy="11377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3"/>
          <p:cNvSpPr txBox="1"/>
          <p:nvPr>
            <p:ph type="title"/>
          </p:nvPr>
        </p:nvSpPr>
        <p:spPr>
          <a:xfrm>
            <a:off x="311700" y="445025"/>
            <a:ext cx="79887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Hva ville vi gjort annerledes? </a:t>
            </a:r>
            <a:endParaRPr sz="4000">
              <a:latin typeface="Average"/>
              <a:ea typeface="Average"/>
              <a:cs typeface="Average"/>
              <a:sym typeface="Average"/>
            </a:endParaRPr>
          </a:p>
        </p:txBody>
      </p:sp>
      <p:sp>
        <p:nvSpPr>
          <p:cNvPr id="339" name="Google Shape;339;p53"/>
          <p:cNvSpPr txBox="1"/>
          <p:nvPr/>
        </p:nvSpPr>
        <p:spPr>
          <a:xfrm>
            <a:off x="421225" y="1268225"/>
            <a:ext cx="7879200" cy="19386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Char char="-"/>
            </a:pPr>
            <a:r>
              <a:rPr lang="no" sz="2000">
                <a:solidFill>
                  <a:schemeClr val="dk1"/>
                </a:solidFill>
                <a:latin typeface="Average"/>
                <a:ea typeface="Average"/>
                <a:cs typeface="Average"/>
                <a:sym typeface="Average"/>
              </a:rPr>
              <a:t>Involvere arkitekt på et lavere nivå </a:t>
            </a:r>
            <a:endParaRPr sz="2000">
              <a:solidFill>
                <a:schemeClr val="dk1"/>
              </a:solidFill>
              <a:latin typeface="Average"/>
              <a:ea typeface="Average"/>
              <a:cs typeface="Average"/>
              <a:sym typeface="Average"/>
            </a:endParaRPr>
          </a:p>
          <a:p>
            <a:pPr indent="-355600" lvl="0" marL="457200" rtl="0" algn="l">
              <a:spcBef>
                <a:spcPts val="1000"/>
              </a:spcBef>
              <a:spcAft>
                <a:spcPts val="0"/>
              </a:spcAft>
              <a:buClr>
                <a:schemeClr val="dk1"/>
              </a:buClr>
              <a:buSzPts val="2000"/>
              <a:buChar char="-"/>
            </a:pPr>
            <a:r>
              <a:rPr lang="no" sz="2000">
                <a:solidFill>
                  <a:schemeClr val="dk1"/>
                </a:solidFill>
                <a:latin typeface="Average"/>
                <a:ea typeface="Average"/>
                <a:cs typeface="Average"/>
                <a:sym typeface="Average"/>
              </a:rPr>
              <a:t>Følge</a:t>
            </a:r>
            <a:r>
              <a:rPr lang="no" sz="2000">
                <a:solidFill>
                  <a:schemeClr val="dk1"/>
                </a:solidFill>
                <a:latin typeface="Average"/>
                <a:ea typeface="Average"/>
                <a:cs typeface="Average"/>
                <a:sym typeface="Average"/>
              </a:rPr>
              <a:t> best practice</a:t>
            </a:r>
            <a:r>
              <a:rPr lang="no" sz="2000">
                <a:solidFill>
                  <a:schemeClr val="dk1"/>
                </a:solidFill>
                <a:latin typeface="Average"/>
                <a:ea typeface="Average"/>
                <a:cs typeface="Average"/>
                <a:sym typeface="Average"/>
              </a:rPr>
              <a:t>s jevnt, eksempelvis OOP </a:t>
            </a:r>
            <a:endParaRPr sz="2000">
              <a:solidFill>
                <a:schemeClr val="dk1"/>
              </a:solidFill>
              <a:latin typeface="Average"/>
              <a:ea typeface="Average"/>
              <a:cs typeface="Average"/>
              <a:sym typeface="Average"/>
            </a:endParaRPr>
          </a:p>
          <a:p>
            <a:pPr indent="-355600" lvl="0" marL="457200" rtl="0" algn="l">
              <a:spcBef>
                <a:spcPts val="10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Planlegge filstruktur og kobling mellom teknologier tidlig</a:t>
            </a:r>
            <a:endParaRPr sz="2000">
              <a:solidFill>
                <a:schemeClr val="dk1"/>
              </a:solidFill>
              <a:latin typeface="Average"/>
              <a:ea typeface="Average"/>
              <a:cs typeface="Average"/>
              <a:sym typeface="Average"/>
            </a:endParaRPr>
          </a:p>
          <a:p>
            <a:pPr indent="-355600" lvl="0" marL="457200" rtl="0" algn="l">
              <a:spcBef>
                <a:spcPts val="100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Finne og dra kunnskap fra prosjekter med liknende tech stack </a:t>
            </a:r>
            <a:endParaRPr sz="1800">
              <a:solidFill>
                <a:schemeClr val="dk1"/>
              </a:solidFill>
              <a:latin typeface="Average"/>
              <a:ea typeface="Average"/>
              <a:cs typeface="Average"/>
              <a:sym typeface="Average"/>
            </a:endParaRPr>
          </a:p>
          <a:p>
            <a:pPr indent="0" lvl="0" marL="0" rtl="0" algn="l">
              <a:spcBef>
                <a:spcPts val="1000"/>
              </a:spcBef>
              <a:spcAft>
                <a:spcPts val="0"/>
              </a:spcAft>
              <a:buNone/>
            </a:pPr>
            <a:r>
              <a:t/>
            </a:r>
            <a:endParaRPr sz="1800">
              <a:solidFill>
                <a:schemeClr val="dk1"/>
              </a:solidFill>
              <a:latin typeface="Average"/>
              <a:ea typeface="Average"/>
              <a:cs typeface="Average"/>
              <a:sym typeface="Average"/>
            </a:endParaRPr>
          </a:p>
          <a:p>
            <a:pPr indent="0" lvl="0" marL="0" rtl="0" algn="l">
              <a:spcBef>
                <a:spcPts val="0"/>
              </a:spcBef>
              <a:spcAft>
                <a:spcPts val="0"/>
              </a:spcAft>
              <a:buNone/>
            </a:pPr>
            <a:r>
              <a:t/>
            </a:r>
            <a:endParaRPr sz="1800">
              <a:solidFill>
                <a:schemeClr val="dk1"/>
              </a:solidFill>
              <a:latin typeface="Average"/>
              <a:ea typeface="Average"/>
              <a:cs typeface="Average"/>
              <a:sym typeface="Average"/>
            </a:endParaRPr>
          </a:p>
          <a:p>
            <a:pPr indent="0" lvl="0" marL="0" rtl="0" algn="l">
              <a:lnSpc>
                <a:spcPct val="150000"/>
              </a:lnSpc>
              <a:spcBef>
                <a:spcPts val="0"/>
              </a:spcBef>
              <a:spcAft>
                <a:spcPts val="0"/>
              </a:spcAft>
              <a:buNone/>
            </a:pPr>
            <a:r>
              <a:t/>
            </a:r>
            <a:endParaRPr>
              <a:solidFill>
                <a:schemeClr val="accent3"/>
              </a:solidFill>
              <a:latin typeface="Average"/>
              <a:ea typeface="Average"/>
              <a:cs typeface="Average"/>
              <a:sym typeface="Average"/>
            </a:endParaRPr>
          </a:p>
          <a:p>
            <a:pPr indent="0" lvl="0" marL="0" rtl="0" algn="l">
              <a:spcBef>
                <a:spcPts val="1209"/>
              </a:spcBef>
              <a:spcAft>
                <a:spcPts val="0"/>
              </a:spcAft>
              <a:buNone/>
            </a:pPr>
            <a:r>
              <a:t/>
            </a:r>
            <a:endParaRPr>
              <a:solidFill>
                <a:schemeClr val="accent3"/>
              </a:solidFill>
              <a:latin typeface="Average"/>
              <a:ea typeface="Average"/>
              <a:cs typeface="Average"/>
              <a:sym typeface="Average"/>
            </a:endParaRPr>
          </a:p>
          <a:p>
            <a:pPr indent="0" lvl="0" marL="0" rtl="0" algn="l">
              <a:lnSpc>
                <a:spcPct val="150000"/>
              </a:lnSpc>
              <a:spcBef>
                <a:spcPts val="0"/>
              </a:spcBef>
              <a:spcAft>
                <a:spcPts val="1209"/>
              </a:spcAft>
              <a:buNone/>
            </a:pPr>
            <a:r>
              <a:t/>
            </a:r>
            <a:endParaRPr sz="2000">
              <a:solidFill>
                <a:schemeClr val="dk1"/>
              </a:solidFill>
              <a:latin typeface="Average"/>
              <a:ea typeface="Average"/>
              <a:cs typeface="Average"/>
              <a:sym typeface="Average"/>
            </a:endParaRPr>
          </a:p>
        </p:txBody>
      </p:sp>
      <p:sp>
        <p:nvSpPr>
          <p:cNvPr id="340" name="Google Shape;340;p53"/>
          <p:cNvSpPr txBox="1"/>
          <p:nvPr/>
        </p:nvSpPr>
        <p:spPr>
          <a:xfrm>
            <a:off x="366325" y="4256200"/>
            <a:ext cx="5264400" cy="492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209"/>
              </a:spcAft>
              <a:buNone/>
            </a:pPr>
            <a:r>
              <a:rPr lang="no" sz="2000">
                <a:solidFill>
                  <a:schemeClr val="dk1"/>
                </a:solidFill>
                <a:latin typeface="Average"/>
                <a:ea typeface="Average"/>
                <a:cs typeface="Average"/>
                <a:sym typeface="Average"/>
              </a:rPr>
              <a:t>→ For å hindre teknisk gjeld og øke kvalitet</a:t>
            </a:r>
            <a:endParaRPr/>
          </a:p>
        </p:txBody>
      </p:sp>
      <p:pic>
        <p:nvPicPr>
          <p:cNvPr id="341" name="Google Shape;341;p53"/>
          <p:cNvPicPr preferRelativeResize="0"/>
          <p:nvPr/>
        </p:nvPicPr>
        <p:blipFill>
          <a:blip r:embed="rId3">
            <a:alphaModFix/>
          </a:blip>
          <a:stretch>
            <a:fillRect/>
          </a:stretch>
        </p:blipFill>
        <p:spPr>
          <a:xfrm rot="978471">
            <a:off x="7220243" y="3233832"/>
            <a:ext cx="1143196" cy="1143196"/>
          </a:xfrm>
          <a:prstGeom prst="rect">
            <a:avLst/>
          </a:prstGeom>
          <a:noFill/>
          <a:ln>
            <a:noFill/>
          </a:ln>
        </p:spPr>
      </p:pic>
      <p:pic>
        <p:nvPicPr>
          <p:cNvPr id="342" name="Google Shape;342;p53"/>
          <p:cNvPicPr preferRelativeResize="0"/>
          <p:nvPr/>
        </p:nvPicPr>
        <p:blipFill>
          <a:blip r:embed="rId4">
            <a:alphaModFix/>
          </a:blip>
          <a:stretch>
            <a:fillRect/>
          </a:stretch>
        </p:blipFill>
        <p:spPr>
          <a:xfrm rot="-881196">
            <a:off x="6197666" y="3767703"/>
            <a:ext cx="883514" cy="88353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4"/>
          <p:cNvSpPr txBox="1"/>
          <p:nvPr>
            <p:ph type="title"/>
          </p:nvPr>
        </p:nvSpPr>
        <p:spPr>
          <a:xfrm>
            <a:off x="167550" y="317100"/>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3600">
                <a:latin typeface="Average"/>
                <a:ea typeface="Average"/>
                <a:cs typeface="Average"/>
                <a:sym typeface="Average"/>
              </a:rPr>
              <a:t>Hva gjorde vi bra?</a:t>
            </a:r>
            <a:endParaRPr sz="4600">
              <a:latin typeface="Average"/>
              <a:ea typeface="Average"/>
              <a:cs typeface="Average"/>
              <a:sym typeface="Average"/>
            </a:endParaRPr>
          </a:p>
        </p:txBody>
      </p:sp>
      <p:sp>
        <p:nvSpPr>
          <p:cNvPr id="348" name="Google Shape;348;p54"/>
          <p:cNvSpPr txBox="1"/>
          <p:nvPr/>
        </p:nvSpPr>
        <p:spPr>
          <a:xfrm>
            <a:off x="167550" y="1049125"/>
            <a:ext cx="8808900" cy="3830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no" sz="2800">
                <a:solidFill>
                  <a:srgbClr val="C9DAF8"/>
                </a:solidFill>
                <a:latin typeface="Average"/>
                <a:ea typeface="Average"/>
                <a:cs typeface="Average"/>
                <a:sym typeface="Average"/>
              </a:rPr>
              <a:t>Struktur og organisering: arbeidsprosess</a:t>
            </a:r>
            <a:endParaRPr sz="2800">
              <a:solidFill>
                <a:srgbClr val="C9DAF8"/>
              </a:solidFill>
              <a:latin typeface="Average"/>
              <a:ea typeface="Average"/>
              <a:cs typeface="Average"/>
              <a:sym typeface="Average"/>
            </a:endParaRPr>
          </a:p>
          <a:p>
            <a:pPr indent="0" lvl="0" marL="0" rtl="0" algn="l">
              <a:lnSpc>
                <a:spcPct val="150000"/>
              </a:lnSpc>
              <a:spcBef>
                <a:spcPts val="1209"/>
              </a:spcBef>
              <a:spcAft>
                <a:spcPts val="0"/>
              </a:spcAft>
              <a:buNone/>
            </a:pPr>
            <a:r>
              <a:rPr lang="no" sz="2100">
                <a:solidFill>
                  <a:schemeClr val="dk1"/>
                </a:solidFill>
                <a:highlight>
                  <a:schemeClr val="lt1"/>
                </a:highlight>
                <a:latin typeface="Average"/>
                <a:ea typeface="Average"/>
                <a:cs typeface="Average"/>
                <a:sym typeface="Average"/>
              </a:rPr>
              <a:t>Identifiserte </a:t>
            </a:r>
            <a:r>
              <a:rPr lang="no" sz="2100">
                <a:solidFill>
                  <a:srgbClr val="F4CCCC"/>
                </a:solidFill>
                <a:highlight>
                  <a:schemeClr val="lt1"/>
                </a:highlight>
                <a:latin typeface="Average"/>
                <a:ea typeface="Average"/>
                <a:cs typeface="Average"/>
                <a:sym typeface="Average"/>
              </a:rPr>
              <a:t>forbedringspotensial </a:t>
            </a:r>
            <a:endParaRPr sz="2100">
              <a:solidFill>
                <a:schemeClr val="dk1"/>
              </a:solidFill>
              <a:highlight>
                <a:schemeClr val="lt1"/>
              </a:highlight>
              <a:latin typeface="Average"/>
              <a:ea typeface="Average"/>
              <a:cs typeface="Average"/>
              <a:sym typeface="Average"/>
            </a:endParaRPr>
          </a:p>
          <a:p>
            <a:pPr indent="0" lvl="0" marL="0" rtl="0" algn="l">
              <a:lnSpc>
                <a:spcPct val="150000"/>
              </a:lnSpc>
              <a:spcBef>
                <a:spcPts val="1209"/>
              </a:spcBef>
              <a:spcAft>
                <a:spcPts val="0"/>
              </a:spcAft>
              <a:buNone/>
            </a:pPr>
            <a:r>
              <a:rPr lang="no" sz="2100">
                <a:solidFill>
                  <a:schemeClr val="dk1"/>
                </a:solidFill>
                <a:highlight>
                  <a:schemeClr val="lt1"/>
                </a:highlight>
                <a:latin typeface="Average"/>
                <a:ea typeface="Average"/>
                <a:cs typeface="Average"/>
                <a:sym typeface="Average"/>
              </a:rPr>
              <a:t>→ Kontinuerlig </a:t>
            </a:r>
            <a:r>
              <a:rPr lang="no" sz="2100">
                <a:solidFill>
                  <a:srgbClr val="FFD966"/>
                </a:solidFill>
                <a:highlight>
                  <a:schemeClr val="lt1"/>
                </a:highlight>
                <a:latin typeface="Average"/>
                <a:ea typeface="Average"/>
                <a:cs typeface="Average"/>
                <a:sym typeface="Average"/>
              </a:rPr>
              <a:t>tilpasning </a:t>
            </a:r>
            <a:r>
              <a:rPr lang="no" sz="2100">
                <a:solidFill>
                  <a:schemeClr val="dk1"/>
                </a:solidFill>
                <a:highlight>
                  <a:schemeClr val="lt1"/>
                </a:highlight>
                <a:latin typeface="Average"/>
                <a:ea typeface="Average"/>
                <a:cs typeface="Average"/>
                <a:sym typeface="Average"/>
              </a:rPr>
              <a:t>og </a:t>
            </a:r>
            <a:r>
              <a:rPr lang="no" sz="2100">
                <a:solidFill>
                  <a:srgbClr val="93C47D"/>
                </a:solidFill>
                <a:highlight>
                  <a:schemeClr val="lt1"/>
                </a:highlight>
                <a:latin typeface="Average"/>
                <a:ea typeface="Average"/>
                <a:cs typeface="Average"/>
                <a:sym typeface="Average"/>
              </a:rPr>
              <a:t>forbedringer </a:t>
            </a:r>
            <a:r>
              <a:rPr lang="no" sz="2100">
                <a:solidFill>
                  <a:schemeClr val="dk1"/>
                </a:solidFill>
                <a:highlight>
                  <a:schemeClr val="lt1"/>
                </a:highlight>
                <a:latin typeface="Average"/>
                <a:ea typeface="Average"/>
                <a:cs typeface="Average"/>
                <a:sym typeface="Average"/>
              </a:rPr>
              <a:t>gjennom prosjektet</a:t>
            </a:r>
            <a:endParaRPr sz="2100">
              <a:solidFill>
                <a:schemeClr val="dk1"/>
              </a:solidFill>
              <a:highlight>
                <a:schemeClr val="lt1"/>
              </a:highlight>
              <a:latin typeface="Average"/>
              <a:ea typeface="Average"/>
              <a:cs typeface="Average"/>
              <a:sym typeface="Average"/>
            </a:endParaRPr>
          </a:p>
          <a:p>
            <a:pPr indent="0" lvl="0" marL="0" rtl="0" algn="l">
              <a:lnSpc>
                <a:spcPct val="150000"/>
              </a:lnSpc>
              <a:spcBef>
                <a:spcPts val="1200"/>
              </a:spcBef>
              <a:spcAft>
                <a:spcPts val="0"/>
              </a:spcAft>
              <a:buNone/>
            </a:pPr>
            <a:r>
              <a:rPr lang="no" sz="1500">
                <a:solidFill>
                  <a:schemeClr val="dk2"/>
                </a:solidFill>
                <a:highlight>
                  <a:schemeClr val="lt1"/>
                </a:highlight>
                <a:latin typeface="Average"/>
                <a:ea typeface="Average"/>
                <a:cs typeface="Average"/>
                <a:sym typeface="Average"/>
              </a:rPr>
              <a:t> </a:t>
            </a:r>
            <a:endParaRPr sz="1500">
              <a:solidFill>
                <a:schemeClr val="dk2"/>
              </a:solidFill>
              <a:highlight>
                <a:schemeClr val="lt1"/>
              </a:highlight>
              <a:latin typeface="Average"/>
              <a:ea typeface="Average"/>
              <a:cs typeface="Average"/>
              <a:sym typeface="Average"/>
            </a:endParaRPr>
          </a:p>
          <a:p>
            <a:pPr indent="0" lvl="0" marL="0" rtl="0" algn="l">
              <a:lnSpc>
                <a:spcPct val="150000"/>
              </a:lnSpc>
              <a:spcBef>
                <a:spcPts val="1200"/>
              </a:spcBef>
              <a:spcAft>
                <a:spcPts val="0"/>
              </a:spcAft>
              <a:buNone/>
            </a:pPr>
            <a:r>
              <a:rPr lang="no" sz="1500">
                <a:solidFill>
                  <a:srgbClr val="EFEFEF"/>
                </a:solidFill>
                <a:highlight>
                  <a:schemeClr val="lt1"/>
                </a:highlight>
                <a:latin typeface="Average"/>
                <a:ea typeface="Average"/>
                <a:cs typeface="Average"/>
                <a:sym typeface="Average"/>
              </a:rPr>
              <a:t>Hyppigere re-estimering, diskusjon i subgrupper, kortere sprinter i PI3,</a:t>
            </a:r>
            <a:endParaRPr sz="2000">
              <a:solidFill>
                <a:srgbClr val="EFEFEF"/>
              </a:solidFill>
              <a:highlight>
                <a:schemeClr val="lt1"/>
              </a:highlight>
              <a:latin typeface="Average"/>
              <a:ea typeface="Average"/>
              <a:cs typeface="Average"/>
              <a:sym typeface="Average"/>
            </a:endParaRPr>
          </a:p>
          <a:p>
            <a:pPr indent="0" lvl="0" marL="0" rtl="0" algn="l">
              <a:lnSpc>
                <a:spcPct val="150000"/>
              </a:lnSpc>
              <a:spcBef>
                <a:spcPts val="1200"/>
              </a:spcBef>
              <a:spcAft>
                <a:spcPts val="1200"/>
              </a:spcAft>
              <a:buNone/>
            </a:pPr>
            <a:r>
              <a:rPr lang="no" sz="1500">
                <a:solidFill>
                  <a:schemeClr val="dk2"/>
                </a:solidFill>
                <a:highlight>
                  <a:schemeClr val="lt1"/>
                </a:highlight>
                <a:latin typeface="Average"/>
                <a:ea typeface="Average"/>
                <a:cs typeface="Average"/>
                <a:sym typeface="Average"/>
              </a:rPr>
              <a:t>daglig logg, timeføring, fast ukestruktur, subgrupper,  konkrete PI / sprint mål</a:t>
            </a:r>
            <a:endParaRPr sz="1500">
              <a:solidFill>
                <a:schemeClr val="dk2"/>
              </a:solidFill>
              <a:latin typeface="Average"/>
              <a:ea typeface="Average"/>
              <a:cs typeface="Average"/>
              <a:sym typeface="Average"/>
            </a:endParaRPr>
          </a:p>
        </p:txBody>
      </p:sp>
      <p:pic>
        <p:nvPicPr>
          <p:cNvPr id="349" name="Google Shape;349;p54"/>
          <p:cNvPicPr preferRelativeResize="0"/>
          <p:nvPr/>
        </p:nvPicPr>
        <p:blipFill>
          <a:blip r:embed="rId3">
            <a:alphaModFix/>
          </a:blip>
          <a:stretch>
            <a:fillRect/>
          </a:stretch>
        </p:blipFill>
        <p:spPr>
          <a:xfrm>
            <a:off x="6526750" y="202675"/>
            <a:ext cx="2449700" cy="183728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5"/>
          <p:cNvSpPr txBox="1"/>
          <p:nvPr>
            <p:ph type="title"/>
          </p:nvPr>
        </p:nvSpPr>
        <p:spPr>
          <a:xfrm>
            <a:off x="336750" y="281750"/>
            <a:ext cx="8470500" cy="905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GitHub projects Backlog</a:t>
            </a:r>
            <a:endParaRPr sz="4000">
              <a:latin typeface="Average"/>
              <a:ea typeface="Average"/>
              <a:cs typeface="Average"/>
              <a:sym typeface="Average"/>
            </a:endParaRPr>
          </a:p>
        </p:txBody>
      </p:sp>
      <p:pic>
        <p:nvPicPr>
          <p:cNvPr id="355" name="Google Shape;355;p55"/>
          <p:cNvPicPr preferRelativeResize="0"/>
          <p:nvPr/>
        </p:nvPicPr>
        <p:blipFill rotWithShape="1">
          <a:blip r:embed="rId3">
            <a:alphaModFix/>
          </a:blip>
          <a:srcRect b="0" l="0" r="1961" t="0"/>
          <a:stretch/>
        </p:blipFill>
        <p:spPr>
          <a:xfrm>
            <a:off x="0" y="1187141"/>
            <a:ext cx="9143997" cy="39438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6"/>
          <p:cNvSpPr txBox="1"/>
          <p:nvPr>
            <p:ph type="title"/>
          </p:nvPr>
        </p:nvSpPr>
        <p:spPr>
          <a:xfrm>
            <a:off x="336750" y="281750"/>
            <a:ext cx="8470500" cy="905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4000">
                <a:latin typeface="Average"/>
                <a:ea typeface="Average"/>
                <a:cs typeface="Average"/>
                <a:sym typeface="Average"/>
              </a:rPr>
              <a:t>Organisering i backlog</a:t>
            </a:r>
            <a:endParaRPr sz="4000">
              <a:latin typeface="Average"/>
              <a:ea typeface="Average"/>
              <a:cs typeface="Average"/>
              <a:sym typeface="Average"/>
            </a:endParaRPr>
          </a:p>
        </p:txBody>
      </p:sp>
      <p:pic>
        <p:nvPicPr>
          <p:cNvPr id="361" name="Google Shape;361;p56" title="Diagram exam-2026-05-26-214540.png"/>
          <p:cNvPicPr preferRelativeResize="0"/>
          <p:nvPr/>
        </p:nvPicPr>
        <p:blipFill>
          <a:blip r:embed="rId3">
            <a:alphaModFix/>
          </a:blip>
          <a:stretch>
            <a:fillRect/>
          </a:stretch>
        </p:blipFill>
        <p:spPr>
          <a:xfrm>
            <a:off x="106474" y="1187150"/>
            <a:ext cx="5967073" cy="3015599"/>
          </a:xfrm>
          <a:prstGeom prst="rect">
            <a:avLst/>
          </a:prstGeom>
          <a:noFill/>
          <a:ln>
            <a:noFill/>
          </a:ln>
        </p:spPr>
      </p:pic>
      <p:pic>
        <p:nvPicPr>
          <p:cNvPr id="362" name="Google Shape;362;p56"/>
          <p:cNvPicPr preferRelativeResize="0"/>
          <p:nvPr/>
        </p:nvPicPr>
        <p:blipFill>
          <a:blip r:embed="rId4">
            <a:alphaModFix/>
          </a:blip>
          <a:stretch>
            <a:fillRect/>
          </a:stretch>
        </p:blipFill>
        <p:spPr>
          <a:xfrm>
            <a:off x="5999927" y="3593000"/>
            <a:ext cx="2512722" cy="905400"/>
          </a:xfrm>
          <a:prstGeom prst="rect">
            <a:avLst/>
          </a:prstGeom>
          <a:noFill/>
          <a:ln>
            <a:noFill/>
          </a:ln>
          <a:effectLst>
            <a:outerShdw blurRad="300038" rotWithShape="0" algn="bl" dir="5400000" dist="133350">
              <a:srgbClr val="000000">
                <a:alpha val="50000"/>
              </a:srgbClr>
            </a:outerShdw>
          </a:effectLst>
        </p:spPr>
      </p:pic>
      <p:pic>
        <p:nvPicPr>
          <p:cNvPr id="363" name="Google Shape;363;p56"/>
          <p:cNvPicPr preferRelativeResize="0"/>
          <p:nvPr/>
        </p:nvPicPr>
        <p:blipFill>
          <a:blip r:embed="rId5">
            <a:alphaModFix/>
          </a:blip>
          <a:stretch>
            <a:fillRect/>
          </a:stretch>
        </p:blipFill>
        <p:spPr>
          <a:xfrm>
            <a:off x="6225950" y="1339550"/>
            <a:ext cx="2512725" cy="1718041"/>
          </a:xfrm>
          <a:prstGeom prst="rect">
            <a:avLst/>
          </a:prstGeom>
          <a:noFill/>
          <a:ln>
            <a:noFill/>
          </a:ln>
          <a:effectLst>
            <a:outerShdw blurRad="128588" rotWithShape="0" algn="bl" dir="3780000" dist="161925">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7"/>
          <p:cNvSpPr txBox="1"/>
          <p:nvPr>
            <p:ph type="title"/>
          </p:nvPr>
        </p:nvSpPr>
        <p:spPr>
          <a:xfrm>
            <a:off x="1747350" y="309675"/>
            <a:ext cx="1246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209"/>
              </a:spcAft>
              <a:buNone/>
            </a:pPr>
            <a:r>
              <a:rPr lang="no" sz="3500">
                <a:latin typeface="Average"/>
                <a:ea typeface="Average"/>
                <a:cs typeface="Average"/>
                <a:sym typeface="Average"/>
              </a:rPr>
              <a:t>Før</a:t>
            </a:r>
            <a:endParaRPr sz="3500">
              <a:solidFill>
                <a:schemeClr val="lt2"/>
              </a:solidFill>
              <a:latin typeface="Average"/>
              <a:ea typeface="Average"/>
              <a:cs typeface="Average"/>
              <a:sym typeface="Average"/>
            </a:endParaRPr>
          </a:p>
        </p:txBody>
      </p:sp>
      <p:pic>
        <p:nvPicPr>
          <p:cNvPr id="369" name="Google Shape;369;p57"/>
          <p:cNvPicPr preferRelativeResize="0"/>
          <p:nvPr/>
        </p:nvPicPr>
        <p:blipFill rotWithShape="1">
          <a:blip r:embed="rId3">
            <a:alphaModFix/>
          </a:blip>
          <a:srcRect b="1865" l="0" r="0" t="0"/>
          <a:stretch/>
        </p:blipFill>
        <p:spPr>
          <a:xfrm>
            <a:off x="4955100" y="633800"/>
            <a:ext cx="4071301" cy="4385527"/>
          </a:xfrm>
          <a:prstGeom prst="rect">
            <a:avLst/>
          </a:prstGeom>
          <a:noFill/>
          <a:ln>
            <a:noFill/>
          </a:ln>
        </p:spPr>
      </p:pic>
      <p:pic>
        <p:nvPicPr>
          <p:cNvPr id="370" name="Google Shape;370;p57"/>
          <p:cNvPicPr preferRelativeResize="0"/>
          <p:nvPr/>
        </p:nvPicPr>
        <p:blipFill>
          <a:blip r:embed="rId4">
            <a:alphaModFix/>
          </a:blip>
          <a:stretch>
            <a:fillRect/>
          </a:stretch>
        </p:blipFill>
        <p:spPr>
          <a:xfrm>
            <a:off x="169199" y="953300"/>
            <a:ext cx="4402799" cy="3746501"/>
          </a:xfrm>
          <a:prstGeom prst="rect">
            <a:avLst/>
          </a:prstGeom>
          <a:noFill/>
          <a:ln>
            <a:noFill/>
          </a:ln>
        </p:spPr>
      </p:pic>
      <p:sp>
        <p:nvSpPr>
          <p:cNvPr id="371" name="Google Shape;371;p57"/>
          <p:cNvSpPr txBox="1"/>
          <p:nvPr/>
        </p:nvSpPr>
        <p:spPr>
          <a:xfrm>
            <a:off x="5490750" y="0"/>
            <a:ext cx="3000000" cy="723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9"/>
              </a:spcAft>
              <a:buNone/>
            </a:pPr>
            <a:r>
              <a:rPr lang="no" sz="3500">
                <a:solidFill>
                  <a:schemeClr val="dk1"/>
                </a:solidFill>
                <a:latin typeface="Average"/>
                <a:ea typeface="Average"/>
                <a:cs typeface="Average"/>
                <a:sym typeface="Average"/>
              </a:rPr>
              <a:t>Etter</a:t>
            </a:r>
            <a:endParaRPr sz="3500">
              <a:solidFill>
                <a:schemeClr val="lt2"/>
              </a:solidFill>
              <a:latin typeface="Average"/>
              <a:ea typeface="Average"/>
              <a:cs typeface="Average"/>
              <a:sym typeface="Average"/>
            </a:endParaRPr>
          </a:p>
        </p:txBody>
      </p:sp>
      <p:sp>
        <p:nvSpPr>
          <p:cNvPr id="372" name="Google Shape;372;p57"/>
          <p:cNvSpPr txBox="1"/>
          <p:nvPr/>
        </p:nvSpPr>
        <p:spPr>
          <a:xfrm>
            <a:off x="0" y="-76950"/>
            <a:ext cx="2554500" cy="877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209"/>
              </a:spcAft>
              <a:buNone/>
            </a:pPr>
            <a:r>
              <a:rPr lang="no" sz="4500">
                <a:solidFill>
                  <a:srgbClr val="B4A7D6"/>
                </a:solidFill>
                <a:latin typeface="Average"/>
                <a:ea typeface="Average"/>
                <a:cs typeface="Average"/>
                <a:sym typeface="Average"/>
              </a:rPr>
              <a:t>ISSUE</a:t>
            </a:r>
            <a:endParaRPr sz="4500">
              <a:solidFill>
                <a:srgbClr val="B4A7D6"/>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40"/>
          <p:cNvPicPr preferRelativeResize="0"/>
          <p:nvPr>
            <p:ph idx="2" type="pic"/>
          </p:nvPr>
        </p:nvPicPr>
        <p:blipFill rotWithShape="1">
          <a:blip r:embed="rId3">
            <a:alphaModFix/>
          </a:blip>
          <a:srcRect b="7863" l="0" r="0" t="7855"/>
          <a:stretch/>
        </p:blipFill>
        <p:spPr>
          <a:xfrm>
            <a:off x="0" y="0"/>
            <a:ext cx="9144002" cy="5143498"/>
          </a:xfrm>
          <a:prstGeom prst="rect">
            <a:avLst/>
          </a:prstGeom>
          <a:noFill/>
          <a:ln>
            <a:noFill/>
          </a:ln>
        </p:spPr>
      </p:pic>
      <p:sp>
        <p:nvSpPr>
          <p:cNvPr id="198" name="Google Shape;198;p40"/>
          <p:cNvSpPr/>
          <p:nvPr/>
        </p:nvSpPr>
        <p:spPr>
          <a:xfrm>
            <a:off x="0" y="13"/>
            <a:ext cx="9144000" cy="5143500"/>
          </a:xfrm>
          <a:prstGeom prst="rect">
            <a:avLst/>
          </a:prstGeom>
          <a:solidFill>
            <a:schemeClr val="lt1">
              <a:alpha val="8784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99" name="Google Shape;199;p40"/>
          <p:cNvSpPr/>
          <p:nvPr/>
        </p:nvSpPr>
        <p:spPr>
          <a:xfrm>
            <a:off x="8975" y="0"/>
            <a:ext cx="2534100" cy="5143500"/>
          </a:xfrm>
          <a:prstGeom prst="rect">
            <a:avLst/>
          </a:prstGeom>
          <a:solidFill>
            <a:srgbClr val="37474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00" name="Google Shape;200;p40"/>
          <p:cNvSpPr txBox="1"/>
          <p:nvPr/>
        </p:nvSpPr>
        <p:spPr>
          <a:xfrm>
            <a:off x="291775" y="1004150"/>
            <a:ext cx="1752900" cy="1611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t/>
            </a:r>
            <a:endParaRPr sz="3000">
              <a:solidFill>
                <a:schemeClr val="lt1"/>
              </a:solidFill>
              <a:latin typeface="Georgia"/>
              <a:ea typeface="Georgia"/>
              <a:cs typeface="Georgia"/>
              <a:sym typeface="Georgia"/>
            </a:endParaRPr>
          </a:p>
          <a:p>
            <a:pPr indent="0" lvl="0" marL="0" rtl="0" algn="l">
              <a:spcBef>
                <a:spcPts val="0"/>
              </a:spcBef>
              <a:spcAft>
                <a:spcPts val="0"/>
              </a:spcAft>
              <a:buNone/>
            </a:pPr>
            <a:r>
              <a:rPr lang="no" sz="3720">
                <a:solidFill>
                  <a:schemeClr val="dk1"/>
                </a:solidFill>
                <a:latin typeface="Georgia"/>
                <a:ea typeface="Georgia"/>
                <a:cs typeface="Georgia"/>
                <a:sym typeface="Georgia"/>
              </a:rPr>
              <a:t>Agenda</a:t>
            </a:r>
            <a:endParaRPr sz="3720">
              <a:solidFill>
                <a:schemeClr val="dk1"/>
              </a:solidFill>
              <a:latin typeface="Georgia"/>
              <a:ea typeface="Georgia"/>
              <a:cs typeface="Georgia"/>
              <a:sym typeface="Georgia"/>
            </a:endParaRPr>
          </a:p>
          <a:p>
            <a:pPr indent="0" lvl="0" marL="0" marR="0" rtl="0" algn="ctr">
              <a:spcBef>
                <a:spcPts val="0"/>
              </a:spcBef>
              <a:spcAft>
                <a:spcPts val="0"/>
              </a:spcAft>
              <a:buNone/>
            </a:pPr>
            <a:r>
              <a:t/>
            </a:r>
            <a:endParaRPr b="0" i="0" sz="3300" u="none" cap="none" strike="noStrike">
              <a:solidFill>
                <a:schemeClr val="lt1"/>
              </a:solidFill>
              <a:latin typeface="Georgia"/>
              <a:ea typeface="Georgia"/>
              <a:cs typeface="Georgia"/>
              <a:sym typeface="Georgia"/>
            </a:endParaRPr>
          </a:p>
        </p:txBody>
      </p:sp>
      <p:grpSp>
        <p:nvGrpSpPr>
          <p:cNvPr id="201" name="Google Shape;201;p40"/>
          <p:cNvGrpSpPr/>
          <p:nvPr/>
        </p:nvGrpSpPr>
        <p:grpSpPr>
          <a:xfrm>
            <a:off x="3400200" y="231475"/>
            <a:ext cx="5233230" cy="4605245"/>
            <a:chOff x="5000457" y="348041"/>
            <a:chExt cx="7616402" cy="6092400"/>
          </a:xfrm>
        </p:grpSpPr>
        <p:cxnSp>
          <p:nvCxnSpPr>
            <p:cNvPr id="202" name="Google Shape;202;p40"/>
            <p:cNvCxnSpPr/>
            <p:nvPr/>
          </p:nvCxnSpPr>
          <p:spPr>
            <a:xfrm>
              <a:off x="5000457" y="348041"/>
              <a:ext cx="28800" cy="6092400"/>
            </a:xfrm>
            <a:prstGeom prst="straightConnector1">
              <a:avLst/>
            </a:prstGeom>
            <a:noFill/>
            <a:ln cap="flat" cmpd="sng" w="19200">
              <a:solidFill>
                <a:srgbClr val="7F7F7F"/>
              </a:solidFill>
              <a:prstDash val="solid"/>
              <a:miter lim="800000"/>
              <a:headEnd len="med" w="med" type="oval"/>
              <a:tailEnd len="med" w="med" type="oval"/>
            </a:ln>
          </p:spPr>
        </p:cxnSp>
        <p:sp>
          <p:nvSpPr>
            <p:cNvPr id="203" name="Google Shape;203;p40"/>
            <p:cNvSpPr txBox="1"/>
            <p:nvPr/>
          </p:nvSpPr>
          <p:spPr>
            <a:xfrm>
              <a:off x="5000460" y="803955"/>
              <a:ext cx="7616400" cy="3264600"/>
            </a:xfrm>
            <a:prstGeom prst="rect">
              <a:avLst/>
            </a:prstGeom>
            <a:noFill/>
            <a:ln>
              <a:noFill/>
            </a:ln>
          </p:spPr>
          <p:txBody>
            <a:bodyPr anchorCtr="0" anchor="t" bIns="34550" lIns="69125" spcFirstLastPara="1" rIns="69125" wrap="square" tIns="34550">
              <a:spAutoFit/>
            </a:bodyPr>
            <a:lstStyle/>
            <a:p>
              <a:pPr indent="-337449" lvl="0" marL="457200" rtl="0" algn="l">
                <a:lnSpc>
                  <a:spcPct val="150000"/>
                </a:lnSpc>
                <a:spcBef>
                  <a:spcPts val="0"/>
                </a:spcBef>
                <a:spcAft>
                  <a:spcPts val="0"/>
                </a:spcAft>
                <a:buClr>
                  <a:schemeClr val="dk1"/>
                </a:buClr>
                <a:buSzPts val="1714"/>
                <a:buFont typeface="Georgia"/>
                <a:buAutoNum type="arabicPeriod"/>
              </a:pPr>
              <a:r>
                <a:rPr lang="no" sz="1714">
                  <a:solidFill>
                    <a:schemeClr val="dk1"/>
                  </a:solidFill>
                  <a:latin typeface="Georgia"/>
                  <a:ea typeface="Georgia"/>
                  <a:cs typeface="Georgia"/>
                  <a:sym typeface="Georgia"/>
                </a:rPr>
                <a:t>Introduksjon, oppsummering og innføring av arbeid gjort siden rapporten</a:t>
              </a:r>
              <a:endParaRPr sz="1714">
                <a:solidFill>
                  <a:schemeClr val="dk1"/>
                </a:solidFill>
                <a:latin typeface="Georgia"/>
                <a:ea typeface="Georgia"/>
                <a:cs typeface="Georgia"/>
                <a:sym typeface="Georgia"/>
              </a:endParaRPr>
            </a:p>
            <a:p>
              <a:pPr indent="-337449" lvl="0" marL="457200" rtl="0" algn="l">
                <a:lnSpc>
                  <a:spcPct val="150000"/>
                </a:lnSpc>
                <a:spcBef>
                  <a:spcPts val="0"/>
                </a:spcBef>
                <a:spcAft>
                  <a:spcPts val="0"/>
                </a:spcAft>
                <a:buClr>
                  <a:schemeClr val="dk1"/>
                </a:buClr>
                <a:buSzPts val="1714"/>
                <a:buFont typeface="Georgia"/>
                <a:buAutoNum type="arabicPeriod"/>
              </a:pPr>
              <a:r>
                <a:rPr lang="no" sz="1714">
                  <a:solidFill>
                    <a:schemeClr val="dk1"/>
                  </a:solidFill>
                  <a:latin typeface="Georgia"/>
                  <a:ea typeface="Georgia"/>
                  <a:cs typeface="Georgia"/>
                  <a:sym typeface="Georgia"/>
                </a:rPr>
                <a:t>Leveransen (demo og arkitektur)</a:t>
              </a:r>
              <a:endParaRPr sz="1714">
                <a:solidFill>
                  <a:schemeClr val="dk1"/>
                </a:solidFill>
                <a:latin typeface="Georgia"/>
                <a:ea typeface="Georgia"/>
                <a:cs typeface="Georgia"/>
                <a:sym typeface="Georgia"/>
              </a:endParaRPr>
            </a:p>
            <a:p>
              <a:pPr indent="-337449" lvl="0" marL="457200" rtl="0" algn="l">
                <a:lnSpc>
                  <a:spcPct val="150000"/>
                </a:lnSpc>
                <a:spcBef>
                  <a:spcPts val="0"/>
                </a:spcBef>
                <a:spcAft>
                  <a:spcPts val="0"/>
                </a:spcAft>
                <a:buClr>
                  <a:schemeClr val="dk1"/>
                </a:buClr>
                <a:buSzPts val="1714"/>
                <a:buFont typeface="Georgia"/>
                <a:buAutoNum type="arabicPeriod"/>
              </a:pPr>
              <a:r>
                <a:rPr lang="no" sz="1714">
                  <a:solidFill>
                    <a:schemeClr val="dk1"/>
                  </a:solidFill>
                  <a:latin typeface="Georgia"/>
                  <a:ea typeface="Georgia"/>
                  <a:cs typeface="Georgia"/>
                  <a:sym typeface="Georgia"/>
                </a:rPr>
                <a:t>Metode og </a:t>
              </a:r>
              <a:r>
                <a:rPr lang="no" sz="1714">
                  <a:solidFill>
                    <a:schemeClr val="dk1"/>
                  </a:solidFill>
                  <a:latin typeface="Georgia"/>
                  <a:ea typeface="Georgia"/>
                  <a:cs typeface="Georgia"/>
                  <a:sym typeface="Georgia"/>
                </a:rPr>
                <a:t>prosess</a:t>
              </a:r>
              <a:endParaRPr sz="1714">
                <a:solidFill>
                  <a:schemeClr val="dk1"/>
                </a:solidFill>
                <a:latin typeface="Georgia"/>
                <a:ea typeface="Georgia"/>
                <a:cs typeface="Georgia"/>
                <a:sym typeface="Georgia"/>
              </a:endParaRPr>
            </a:p>
            <a:p>
              <a:pPr indent="-337449" lvl="0" marL="457200" rtl="0" algn="l">
                <a:lnSpc>
                  <a:spcPct val="150000"/>
                </a:lnSpc>
                <a:spcBef>
                  <a:spcPts val="0"/>
                </a:spcBef>
                <a:spcAft>
                  <a:spcPts val="0"/>
                </a:spcAft>
                <a:buClr>
                  <a:schemeClr val="dk1"/>
                </a:buClr>
                <a:buSzPts val="1714"/>
                <a:buFont typeface="Georgia"/>
                <a:buAutoNum type="arabicPeriod"/>
              </a:pPr>
              <a:r>
                <a:rPr lang="no" sz="1714">
                  <a:solidFill>
                    <a:schemeClr val="dk1"/>
                  </a:solidFill>
                  <a:latin typeface="Georgia"/>
                  <a:ea typeface="Georgia"/>
                  <a:cs typeface="Georgia"/>
                  <a:sym typeface="Georgia"/>
                </a:rPr>
                <a:t>Konklusjon og ressonement </a:t>
              </a:r>
              <a:endParaRPr sz="1714">
                <a:solidFill>
                  <a:schemeClr val="dk1"/>
                </a:solidFill>
                <a:latin typeface="Georgia"/>
                <a:ea typeface="Georgia"/>
                <a:cs typeface="Georgia"/>
                <a:sym typeface="Georgia"/>
              </a:endParaRPr>
            </a:p>
            <a:p>
              <a:pPr indent="0" lvl="0" marL="0" rtl="0" algn="l">
                <a:lnSpc>
                  <a:spcPct val="150000"/>
                </a:lnSpc>
                <a:spcBef>
                  <a:spcPts val="1209"/>
                </a:spcBef>
                <a:spcAft>
                  <a:spcPts val="1209"/>
                </a:spcAft>
                <a:buNone/>
              </a:pPr>
              <a:r>
                <a:t/>
              </a:r>
              <a:endParaRPr sz="1714">
                <a:solidFill>
                  <a:schemeClr val="dk1"/>
                </a:solidFill>
                <a:latin typeface="Georgia"/>
                <a:ea typeface="Georgia"/>
                <a:cs typeface="Georgia"/>
                <a:sym typeface="Georgia"/>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8"/>
          <p:cNvSpPr txBox="1"/>
          <p:nvPr>
            <p:ph type="title"/>
          </p:nvPr>
        </p:nvSpPr>
        <p:spPr>
          <a:xfrm>
            <a:off x="253300" y="-5800"/>
            <a:ext cx="1121700" cy="826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sz="5100">
                <a:solidFill>
                  <a:srgbClr val="FFF2CC"/>
                </a:solidFill>
                <a:latin typeface="Average"/>
                <a:ea typeface="Average"/>
                <a:cs typeface="Average"/>
                <a:sym typeface="Average"/>
              </a:rPr>
              <a:t>PR</a:t>
            </a:r>
            <a:endParaRPr sz="5100">
              <a:solidFill>
                <a:srgbClr val="FFF2CC"/>
              </a:solidFill>
              <a:latin typeface="Average"/>
              <a:ea typeface="Average"/>
              <a:cs typeface="Average"/>
              <a:sym typeface="Average"/>
            </a:endParaRPr>
          </a:p>
        </p:txBody>
      </p:sp>
      <p:pic>
        <p:nvPicPr>
          <p:cNvPr id="378" name="Google Shape;378;p58"/>
          <p:cNvPicPr preferRelativeResize="0"/>
          <p:nvPr/>
        </p:nvPicPr>
        <p:blipFill>
          <a:blip r:embed="rId3">
            <a:alphaModFix/>
          </a:blip>
          <a:stretch>
            <a:fillRect/>
          </a:stretch>
        </p:blipFill>
        <p:spPr>
          <a:xfrm>
            <a:off x="5675450" y="0"/>
            <a:ext cx="3200422" cy="4991098"/>
          </a:xfrm>
          <a:prstGeom prst="rect">
            <a:avLst/>
          </a:prstGeom>
          <a:noFill/>
          <a:ln>
            <a:noFill/>
          </a:ln>
        </p:spPr>
      </p:pic>
      <p:pic>
        <p:nvPicPr>
          <p:cNvPr id="379" name="Google Shape;379;p58"/>
          <p:cNvPicPr preferRelativeResize="0"/>
          <p:nvPr/>
        </p:nvPicPr>
        <p:blipFill>
          <a:blip r:embed="rId4">
            <a:alphaModFix/>
          </a:blip>
          <a:stretch>
            <a:fillRect/>
          </a:stretch>
        </p:blipFill>
        <p:spPr>
          <a:xfrm>
            <a:off x="395600" y="1572550"/>
            <a:ext cx="4447398" cy="2986110"/>
          </a:xfrm>
          <a:prstGeom prst="rect">
            <a:avLst/>
          </a:prstGeom>
          <a:noFill/>
          <a:ln>
            <a:noFill/>
          </a:ln>
        </p:spPr>
      </p:pic>
      <p:sp>
        <p:nvSpPr>
          <p:cNvPr id="380" name="Google Shape;380;p58"/>
          <p:cNvSpPr txBox="1"/>
          <p:nvPr>
            <p:ph type="title"/>
          </p:nvPr>
        </p:nvSpPr>
        <p:spPr>
          <a:xfrm>
            <a:off x="319450" y="910275"/>
            <a:ext cx="9894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209"/>
              </a:spcAft>
              <a:buNone/>
            </a:pPr>
            <a:r>
              <a:rPr lang="no" sz="3500">
                <a:latin typeface="Average"/>
                <a:ea typeface="Average"/>
                <a:cs typeface="Average"/>
                <a:sym typeface="Average"/>
              </a:rPr>
              <a:t>Før</a:t>
            </a:r>
            <a:endParaRPr sz="3500">
              <a:solidFill>
                <a:schemeClr val="lt2"/>
              </a:solidFill>
              <a:latin typeface="Average"/>
              <a:ea typeface="Average"/>
              <a:cs typeface="Average"/>
              <a:sym typeface="Average"/>
            </a:endParaRPr>
          </a:p>
        </p:txBody>
      </p:sp>
      <p:sp>
        <p:nvSpPr>
          <p:cNvPr id="381" name="Google Shape;381;p58"/>
          <p:cNvSpPr txBox="1"/>
          <p:nvPr/>
        </p:nvSpPr>
        <p:spPr>
          <a:xfrm>
            <a:off x="4196200" y="45800"/>
            <a:ext cx="1519800" cy="723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9"/>
              </a:spcAft>
              <a:buNone/>
            </a:pPr>
            <a:r>
              <a:rPr lang="no" sz="3500">
                <a:solidFill>
                  <a:schemeClr val="dk1"/>
                </a:solidFill>
                <a:latin typeface="Average"/>
                <a:ea typeface="Average"/>
                <a:cs typeface="Average"/>
                <a:sym typeface="Average"/>
              </a:rPr>
              <a:t>Etter</a:t>
            </a:r>
            <a:endParaRPr sz="3500">
              <a:solidFill>
                <a:schemeClr val="lt2"/>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59"/>
          <p:cNvSpPr txBox="1"/>
          <p:nvPr>
            <p:ph type="title"/>
          </p:nvPr>
        </p:nvSpPr>
        <p:spPr>
          <a:xfrm>
            <a:off x="311700" y="445025"/>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a:latin typeface="Average"/>
                <a:ea typeface="Average"/>
                <a:cs typeface="Average"/>
                <a:sym typeface="Average"/>
              </a:rPr>
              <a:t>Hva gjorde vi bra?</a:t>
            </a:r>
            <a:endParaRPr sz="4000">
              <a:latin typeface="Average"/>
              <a:ea typeface="Average"/>
              <a:cs typeface="Average"/>
              <a:sym typeface="Average"/>
            </a:endParaRPr>
          </a:p>
        </p:txBody>
      </p:sp>
      <p:sp>
        <p:nvSpPr>
          <p:cNvPr id="387" name="Google Shape;387;p59"/>
          <p:cNvSpPr txBox="1"/>
          <p:nvPr/>
        </p:nvSpPr>
        <p:spPr>
          <a:xfrm>
            <a:off x="421225" y="1268225"/>
            <a:ext cx="4253100" cy="3416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no" sz="2000">
                <a:solidFill>
                  <a:schemeClr val="dk1"/>
                </a:solidFill>
                <a:latin typeface="Average"/>
                <a:ea typeface="Average"/>
                <a:cs typeface="Average"/>
                <a:sym typeface="Average"/>
              </a:rPr>
              <a:t>Teamdynamikk og samarbeid</a:t>
            </a:r>
            <a:endParaRPr sz="200">
              <a:solidFill>
                <a:schemeClr val="accent3"/>
              </a:solidFill>
              <a:latin typeface="Average"/>
              <a:ea typeface="Average"/>
              <a:cs typeface="Average"/>
              <a:sym typeface="Average"/>
            </a:endParaRPr>
          </a:p>
          <a:p>
            <a:pPr indent="-355600" lvl="0" marL="457200" rtl="0" algn="l">
              <a:lnSpc>
                <a:spcPct val="115000"/>
              </a:lnSpc>
              <a:spcBef>
                <a:spcPts val="1209"/>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Samarbeid tidligere i studiet</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Laget</a:t>
            </a:r>
            <a:r>
              <a:rPr lang="no" sz="2000">
                <a:solidFill>
                  <a:schemeClr val="dk1"/>
                </a:solidFill>
                <a:latin typeface="Average"/>
                <a:ea typeface="Average"/>
                <a:cs typeface="Average"/>
                <a:sym typeface="Average"/>
              </a:rPr>
              <a:t> en egen gruppekontrakt </a:t>
            </a:r>
            <a:endParaRPr sz="2000">
              <a:solidFill>
                <a:schemeClr val="dk1"/>
              </a:solidFill>
              <a:latin typeface="Average"/>
              <a:ea typeface="Average"/>
              <a:cs typeface="Average"/>
              <a:sym typeface="Average"/>
            </a:endParaRPr>
          </a:p>
          <a:p>
            <a:pPr indent="-355600" lvl="0" marL="457200" rtl="0" algn="l">
              <a:lnSpc>
                <a:spcPct val="115000"/>
              </a:lnSpc>
              <a:spcBef>
                <a:spcPts val="0"/>
              </a:spcBef>
              <a:spcAft>
                <a:spcPts val="0"/>
              </a:spcAft>
              <a:buClr>
                <a:schemeClr val="dk1"/>
              </a:buClr>
              <a:buSzPts val="2000"/>
              <a:buFont typeface="Average"/>
              <a:buChar char="-"/>
            </a:pPr>
            <a:r>
              <a:rPr lang="no" sz="2000">
                <a:solidFill>
                  <a:schemeClr val="dk1"/>
                </a:solidFill>
                <a:latin typeface="Average"/>
                <a:ea typeface="Average"/>
                <a:cs typeface="Average"/>
                <a:sym typeface="Average"/>
              </a:rPr>
              <a:t>Kjerneverdier for å oppnå suksess</a:t>
            </a:r>
            <a:endParaRPr sz="2000">
              <a:solidFill>
                <a:schemeClr val="dk1"/>
              </a:solidFill>
              <a:latin typeface="Average"/>
              <a:ea typeface="Average"/>
              <a:cs typeface="Average"/>
              <a:sym typeface="Average"/>
            </a:endParaRPr>
          </a:p>
          <a:p>
            <a:pPr indent="0" lvl="0" marL="0" rtl="0" algn="l">
              <a:spcBef>
                <a:spcPts val="1200"/>
              </a:spcBef>
              <a:spcAft>
                <a:spcPts val="0"/>
              </a:spcAft>
              <a:buNone/>
            </a:pPr>
            <a:r>
              <a:t/>
            </a:r>
            <a:endParaRPr sz="1800">
              <a:solidFill>
                <a:schemeClr val="accent3"/>
              </a:solidFill>
              <a:latin typeface="Average"/>
              <a:ea typeface="Average"/>
              <a:cs typeface="Average"/>
              <a:sym typeface="Average"/>
            </a:endParaRPr>
          </a:p>
        </p:txBody>
      </p:sp>
      <p:pic>
        <p:nvPicPr>
          <p:cNvPr id="388" name="Google Shape;388;p59"/>
          <p:cNvPicPr preferRelativeResize="0"/>
          <p:nvPr/>
        </p:nvPicPr>
        <p:blipFill>
          <a:blip r:embed="rId3">
            <a:alphaModFix/>
          </a:blip>
          <a:stretch>
            <a:fillRect/>
          </a:stretch>
        </p:blipFill>
        <p:spPr>
          <a:xfrm>
            <a:off x="4711200" y="1560475"/>
            <a:ext cx="4158275" cy="2911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0"/>
          <p:cNvSpPr txBox="1"/>
          <p:nvPr>
            <p:ph type="title"/>
          </p:nvPr>
        </p:nvSpPr>
        <p:spPr>
          <a:xfrm>
            <a:off x="311700" y="445025"/>
            <a:ext cx="8520600" cy="823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209"/>
              </a:spcAft>
              <a:buNone/>
            </a:pPr>
            <a:r>
              <a:rPr lang="no">
                <a:latin typeface="Average"/>
                <a:ea typeface="Average"/>
                <a:cs typeface="Average"/>
                <a:sym typeface="Average"/>
              </a:rPr>
              <a:t>Hva gjorde vi bra?</a:t>
            </a:r>
            <a:endParaRPr sz="4000">
              <a:latin typeface="Average"/>
              <a:ea typeface="Average"/>
              <a:cs typeface="Average"/>
              <a:sym typeface="Average"/>
            </a:endParaRPr>
          </a:p>
        </p:txBody>
      </p:sp>
      <p:sp>
        <p:nvSpPr>
          <p:cNvPr id="394" name="Google Shape;394;p60"/>
          <p:cNvSpPr txBox="1"/>
          <p:nvPr/>
        </p:nvSpPr>
        <p:spPr>
          <a:xfrm>
            <a:off x="421225" y="1268225"/>
            <a:ext cx="4253100" cy="3416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no" sz="2000">
                <a:solidFill>
                  <a:schemeClr val="dk1"/>
                </a:solidFill>
                <a:latin typeface="Average"/>
                <a:ea typeface="Average"/>
                <a:cs typeface="Average"/>
                <a:sym typeface="Average"/>
              </a:rPr>
              <a:t>Teamdynamikk og samarbeid</a:t>
            </a:r>
            <a:endParaRPr sz="200">
              <a:solidFill>
                <a:schemeClr val="accent3"/>
              </a:solidFill>
              <a:latin typeface="Average"/>
              <a:ea typeface="Average"/>
              <a:cs typeface="Average"/>
              <a:sym typeface="Average"/>
            </a:endParaRPr>
          </a:p>
          <a:p>
            <a:pPr indent="-323850" lvl="0" marL="457200" rtl="0" algn="l">
              <a:lnSpc>
                <a:spcPct val="150000"/>
              </a:lnSpc>
              <a:spcBef>
                <a:spcPts val="1209"/>
              </a:spcBef>
              <a:spcAft>
                <a:spcPts val="0"/>
              </a:spcAft>
              <a:buClr>
                <a:schemeClr val="dk1"/>
              </a:buClr>
              <a:buSzPts val="1500"/>
              <a:buFont typeface="Average"/>
              <a:buChar char="-"/>
            </a:pPr>
            <a:r>
              <a:rPr lang="no" sz="1500">
                <a:solidFill>
                  <a:schemeClr val="dk1"/>
                </a:solidFill>
                <a:latin typeface="Average"/>
                <a:ea typeface="Average"/>
                <a:cs typeface="Average"/>
                <a:sym typeface="Average"/>
              </a:rPr>
              <a:t>H</a:t>
            </a:r>
            <a:r>
              <a:rPr lang="no" sz="1500">
                <a:solidFill>
                  <a:schemeClr val="dk1"/>
                </a:solidFill>
                <a:latin typeface="Average"/>
                <a:ea typeface="Average"/>
                <a:cs typeface="Average"/>
                <a:sym typeface="Average"/>
              </a:rPr>
              <a:t>åndtert problemer fortløpende og </a:t>
            </a:r>
            <a:r>
              <a:rPr lang="no" sz="1500">
                <a:solidFill>
                  <a:schemeClr val="dk1"/>
                </a:solidFill>
                <a:latin typeface="Average"/>
                <a:ea typeface="Average"/>
                <a:cs typeface="Average"/>
                <a:sym typeface="Average"/>
              </a:rPr>
              <a:t>profesjonelt</a:t>
            </a:r>
            <a:endParaRPr sz="1500">
              <a:solidFill>
                <a:schemeClr val="dk1"/>
              </a:solidFill>
              <a:latin typeface="Average"/>
              <a:ea typeface="Average"/>
              <a:cs typeface="Average"/>
              <a:sym typeface="Average"/>
            </a:endParaRPr>
          </a:p>
          <a:p>
            <a:pPr indent="-323850" lvl="0" marL="457200" rtl="0" algn="l">
              <a:lnSpc>
                <a:spcPct val="150000"/>
              </a:lnSpc>
              <a:spcBef>
                <a:spcPts val="0"/>
              </a:spcBef>
              <a:spcAft>
                <a:spcPts val="0"/>
              </a:spcAft>
              <a:buClr>
                <a:schemeClr val="dk1"/>
              </a:buClr>
              <a:buSzPts val="1500"/>
              <a:buFont typeface="Average"/>
              <a:buChar char="-"/>
            </a:pPr>
            <a:r>
              <a:rPr lang="no" sz="1500">
                <a:solidFill>
                  <a:schemeClr val="dk1"/>
                </a:solidFill>
                <a:latin typeface="Average"/>
                <a:ea typeface="Average"/>
                <a:cs typeface="Average"/>
                <a:sym typeface="Average"/>
              </a:rPr>
              <a:t>Ærlighet og transparente</a:t>
            </a:r>
            <a:endParaRPr sz="1500">
              <a:solidFill>
                <a:schemeClr val="dk1"/>
              </a:solidFill>
              <a:latin typeface="Average"/>
              <a:ea typeface="Average"/>
              <a:cs typeface="Average"/>
              <a:sym typeface="Average"/>
            </a:endParaRPr>
          </a:p>
          <a:p>
            <a:pPr indent="-323850" lvl="0" marL="457200" rtl="0" algn="l">
              <a:lnSpc>
                <a:spcPct val="150000"/>
              </a:lnSpc>
              <a:spcBef>
                <a:spcPts val="0"/>
              </a:spcBef>
              <a:spcAft>
                <a:spcPts val="0"/>
              </a:spcAft>
              <a:buClr>
                <a:schemeClr val="dk1"/>
              </a:buClr>
              <a:buSzPts val="1500"/>
              <a:buFont typeface="Average"/>
              <a:buChar char="-"/>
            </a:pPr>
            <a:r>
              <a:rPr lang="no" sz="1500">
                <a:solidFill>
                  <a:schemeClr val="dk1"/>
                </a:solidFill>
                <a:latin typeface="Average"/>
                <a:ea typeface="Average"/>
                <a:cs typeface="Average"/>
                <a:sym typeface="Average"/>
              </a:rPr>
              <a:t>Lavere kapasitet grunnet tøffe perioder</a:t>
            </a:r>
            <a:endParaRPr sz="1500">
              <a:solidFill>
                <a:schemeClr val="dk1"/>
              </a:solidFill>
              <a:latin typeface="Average"/>
              <a:ea typeface="Average"/>
              <a:cs typeface="Average"/>
              <a:sym typeface="Average"/>
            </a:endParaRPr>
          </a:p>
          <a:p>
            <a:pPr indent="-323850" lvl="0" marL="457200" rtl="0" algn="l">
              <a:lnSpc>
                <a:spcPct val="150000"/>
              </a:lnSpc>
              <a:spcBef>
                <a:spcPts val="0"/>
              </a:spcBef>
              <a:spcAft>
                <a:spcPts val="0"/>
              </a:spcAft>
              <a:buClr>
                <a:schemeClr val="dk1"/>
              </a:buClr>
              <a:buSzPts val="1500"/>
              <a:buFont typeface="Average"/>
              <a:buChar char="-"/>
            </a:pPr>
            <a:r>
              <a:rPr lang="no" sz="1500">
                <a:solidFill>
                  <a:schemeClr val="dk1"/>
                </a:solidFill>
                <a:latin typeface="Average"/>
                <a:ea typeface="Average"/>
                <a:cs typeface="Average"/>
                <a:sym typeface="Average"/>
              </a:rPr>
              <a:t>Rune som sparringspartner angående problemer</a:t>
            </a:r>
            <a:endParaRPr sz="1500">
              <a:solidFill>
                <a:schemeClr val="dk1"/>
              </a:solidFill>
              <a:latin typeface="Average"/>
              <a:ea typeface="Average"/>
              <a:cs typeface="Average"/>
              <a:sym typeface="Average"/>
            </a:endParaRPr>
          </a:p>
          <a:p>
            <a:pPr indent="-323850" lvl="0" marL="457200" rtl="0" algn="l">
              <a:lnSpc>
                <a:spcPct val="150000"/>
              </a:lnSpc>
              <a:spcBef>
                <a:spcPts val="0"/>
              </a:spcBef>
              <a:spcAft>
                <a:spcPts val="0"/>
              </a:spcAft>
              <a:buClr>
                <a:schemeClr val="dk1"/>
              </a:buClr>
              <a:buSzPts val="1500"/>
              <a:buFont typeface="Average"/>
              <a:buChar char="-"/>
            </a:pPr>
            <a:r>
              <a:rPr lang="no" sz="1500">
                <a:solidFill>
                  <a:schemeClr val="dk1"/>
                </a:solidFill>
                <a:latin typeface="Average"/>
                <a:ea typeface="Average"/>
                <a:cs typeface="Average"/>
                <a:sym typeface="Average"/>
              </a:rPr>
              <a:t>Prosjektet er et marathon, ikke en sprint.</a:t>
            </a:r>
            <a:endParaRPr sz="1500">
              <a:solidFill>
                <a:schemeClr val="dk1"/>
              </a:solidFill>
              <a:latin typeface="Average"/>
              <a:ea typeface="Average"/>
              <a:cs typeface="Average"/>
              <a:sym typeface="Average"/>
            </a:endParaRPr>
          </a:p>
          <a:p>
            <a:pPr indent="0" lvl="0" marL="0" rtl="0" algn="l">
              <a:spcBef>
                <a:spcPts val="0"/>
              </a:spcBef>
              <a:spcAft>
                <a:spcPts val="0"/>
              </a:spcAft>
              <a:buNone/>
            </a:pPr>
            <a:r>
              <a:t/>
            </a:r>
            <a:endParaRPr sz="1200">
              <a:solidFill>
                <a:schemeClr val="accent3"/>
              </a:solidFill>
              <a:latin typeface="Average"/>
              <a:ea typeface="Average"/>
              <a:cs typeface="Average"/>
              <a:sym typeface="Average"/>
            </a:endParaRPr>
          </a:p>
        </p:txBody>
      </p:sp>
      <p:pic>
        <p:nvPicPr>
          <p:cNvPr id="395" name="Google Shape;395;p60"/>
          <p:cNvPicPr preferRelativeResize="0"/>
          <p:nvPr/>
        </p:nvPicPr>
        <p:blipFill>
          <a:blip r:embed="rId3">
            <a:alphaModFix/>
          </a:blip>
          <a:stretch>
            <a:fillRect/>
          </a:stretch>
        </p:blipFill>
        <p:spPr>
          <a:xfrm>
            <a:off x="4711200" y="1560475"/>
            <a:ext cx="4158275" cy="2911550"/>
          </a:xfrm>
          <a:prstGeom prst="rect">
            <a:avLst/>
          </a:prstGeom>
          <a:noFill/>
          <a:ln>
            <a:noFill/>
          </a:ln>
          <a:effectLst>
            <a:outerShdw blurRad="57150" rotWithShape="0" algn="bl" dir="5400000" dist="19050">
              <a:srgbClr val="000000">
                <a:alpha val="50000"/>
              </a:srgbClr>
            </a:outerShdw>
          </a:effectLst>
        </p:spPr>
      </p:pic>
      <p:sp>
        <p:nvSpPr>
          <p:cNvPr id="396" name="Google Shape;396;p60"/>
          <p:cNvSpPr/>
          <p:nvPr/>
        </p:nvSpPr>
        <p:spPr>
          <a:xfrm>
            <a:off x="4925700" y="3509975"/>
            <a:ext cx="2320500" cy="217800"/>
          </a:xfrm>
          <a:prstGeom prst="roundRect">
            <a:avLst>
              <a:gd fmla="val 16667" name="adj"/>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97" name="Google Shape;397;p60"/>
          <p:cNvSpPr/>
          <p:nvPr/>
        </p:nvSpPr>
        <p:spPr>
          <a:xfrm>
            <a:off x="4925700" y="3896950"/>
            <a:ext cx="3342300" cy="217800"/>
          </a:xfrm>
          <a:prstGeom prst="roundRect">
            <a:avLst>
              <a:gd fmla="val 16667" name="adj"/>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98" name="Google Shape;398;p60"/>
          <p:cNvSpPr/>
          <p:nvPr/>
        </p:nvSpPr>
        <p:spPr>
          <a:xfrm>
            <a:off x="4925700" y="2531475"/>
            <a:ext cx="3602100" cy="217800"/>
          </a:xfrm>
          <a:prstGeom prst="roundRect">
            <a:avLst>
              <a:gd fmla="val 16667" name="adj"/>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1"/>
          <p:cNvSpPr/>
          <p:nvPr/>
        </p:nvSpPr>
        <p:spPr>
          <a:xfrm>
            <a:off x="-8550" y="-605113"/>
            <a:ext cx="9161100" cy="236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61"/>
          <p:cNvSpPr txBox="1"/>
          <p:nvPr>
            <p:ph idx="4294967295" type="title"/>
          </p:nvPr>
        </p:nvSpPr>
        <p:spPr>
          <a:xfrm>
            <a:off x="254950" y="410325"/>
            <a:ext cx="8520600" cy="99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no" sz="4900">
                <a:solidFill>
                  <a:schemeClr val="lt1"/>
                </a:solidFill>
              </a:rPr>
              <a:t>Takk for oss!</a:t>
            </a:r>
            <a:endParaRPr sz="4900">
              <a:solidFill>
                <a:schemeClr val="lt1"/>
              </a:solidFill>
            </a:endParaRPr>
          </a:p>
        </p:txBody>
      </p:sp>
      <p:sp>
        <p:nvSpPr>
          <p:cNvPr id="405" name="Google Shape;405;p61"/>
          <p:cNvSpPr txBox="1"/>
          <p:nvPr>
            <p:ph idx="4294967295" type="body"/>
          </p:nvPr>
        </p:nvSpPr>
        <p:spPr>
          <a:xfrm>
            <a:off x="42000" y="3888520"/>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no" sz="1700">
                <a:solidFill>
                  <a:schemeClr val="dk1"/>
                </a:solidFill>
              </a:rPr>
              <a:t>Jon Engravslia Aarebakk</a:t>
            </a:r>
            <a:endParaRPr sz="1700">
              <a:solidFill>
                <a:schemeClr val="dk1"/>
              </a:solidFill>
            </a:endParaRPr>
          </a:p>
        </p:txBody>
      </p:sp>
      <p:sp>
        <p:nvSpPr>
          <p:cNvPr id="406" name="Google Shape;406;p61"/>
          <p:cNvSpPr txBox="1"/>
          <p:nvPr>
            <p:ph idx="4294967295" type="body"/>
          </p:nvPr>
        </p:nvSpPr>
        <p:spPr>
          <a:xfrm>
            <a:off x="7349127" y="3876449"/>
            <a:ext cx="17541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no" sz="1700">
                <a:solidFill>
                  <a:schemeClr val="dk1"/>
                </a:solidFill>
              </a:rPr>
              <a:t>Kata-Loore Tamm</a:t>
            </a:r>
            <a:endParaRPr sz="1700">
              <a:solidFill>
                <a:schemeClr val="dk1"/>
              </a:solidFill>
            </a:endParaRPr>
          </a:p>
        </p:txBody>
      </p:sp>
      <p:sp>
        <p:nvSpPr>
          <p:cNvPr id="407" name="Google Shape;407;p61"/>
          <p:cNvSpPr txBox="1"/>
          <p:nvPr>
            <p:ph idx="4294967295" type="body"/>
          </p:nvPr>
        </p:nvSpPr>
        <p:spPr>
          <a:xfrm>
            <a:off x="1792380" y="3900591"/>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no" sz="1700">
                <a:solidFill>
                  <a:schemeClr val="dk1"/>
                </a:solidFill>
              </a:rPr>
              <a:t>Frank Hovet</a:t>
            </a:r>
            <a:endParaRPr sz="1700">
              <a:solidFill>
                <a:schemeClr val="dk1"/>
              </a:solidFill>
            </a:endParaRPr>
          </a:p>
        </p:txBody>
      </p:sp>
      <p:sp>
        <p:nvSpPr>
          <p:cNvPr id="408" name="Google Shape;408;p61"/>
          <p:cNvSpPr txBox="1"/>
          <p:nvPr>
            <p:ph idx="4294967295" type="body"/>
          </p:nvPr>
        </p:nvSpPr>
        <p:spPr>
          <a:xfrm>
            <a:off x="3483301" y="3852306"/>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no" sz="1700">
                <a:solidFill>
                  <a:schemeClr val="dk1"/>
                </a:solidFill>
              </a:rPr>
              <a:t>Jørgen Ege</a:t>
            </a:r>
            <a:endParaRPr sz="1700">
              <a:solidFill>
                <a:schemeClr val="dk1"/>
              </a:solidFill>
            </a:endParaRPr>
          </a:p>
        </p:txBody>
      </p:sp>
      <p:grpSp>
        <p:nvGrpSpPr>
          <p:cNvPr id="409" name="Google Shape;409;p61"/>
          <p:cNvGrpSpPr/>
          <p:nvPr/>
        </p:nvGrpSpPr>
        <p:grpSpPr>
          <a:xfrm>
            <a:off x="330125" y="2300395"/>
            <a:ext cx="8623700" cy="1483163"/>
            <a:chOff x="330125" y="1761462"/>
            <a:chExt cx="8623700" cy="1483163"/>
          </a:xfrm>
        </p:grpSpPr>
        <p:pic>
          <p:nvPicPr>
            <p:cNvPr id="410" name="Google Shape;410;p61" title="Jon.jpg"/>
            <p:cNvPicPr preferRelativeResize="0"/>
            <p:nvPr/>
          </p:nvPicPr>
          <p:blipFill rotWithShape="1">
            <a:blip r:embed="rId3">
              <a:alphaModFix/>
            </a:blip>
            <a:srcRect b="12495" l="0" r="0" t="12503"/>
            <a:stretch/>
          </p:blipFill>
          <p:spPr>
            <a:xfrm>
              <a:off x="330125" y="1761462"/>
              <a:ext cx="1455300" cy="1455300"/>
            </a:xfrm>
            <a:prstGeom prst="ellipse">
              <a:avLst/>
            </a:prstGeom>
            <a:noFill/>
            <a:ln>
              <a:noFill/>
            </a:ln>
            <a:effectLst>
              <a:outerShdw blurRad="57150" rotWithShape="0" algn="bl" dir="7740000" dist="57150">
                <a:srgbClr val="000000">
                  <a:alpha val="50000"/>
                </a:srgbClr>
              </a:outerShdw>
            </a:effectLst>
          </p:spPr>
        </p:pic>
        <p:pic>
          <p:nvPicPr>
            <p:cNvPr id="411" name="Google Shape;411;p61" title="Frank (2).jpg"/>
            <p:cNvPicPr preferRelativeResize="0"/>
            <p:nvPr/>
          </p:nvPicPr>
          <p:blipFill rotWithShape="1">
            <a:blip r:embed="rId4">
              <a:alphaModFix/>
            </a:blip>
            <a:srcRect b="12495" l="0" r="0" t="12503"/>
            <a:stretch/>
          </p:blipFill>
          <p:spPr>
            <a:xfrm>
              <a:off x="2153425" y="1768428"/>
              <a:ext cx="1455300" cy="1455300"/>
            </a:xfrm>
            <a:prstGeom prst="ellipse">
              <a:avLst/>
            </a:prstGeom>
            <a:noFill/>
            <a:ln>
              <a:noFill/>
            </a:ln>
            <a:effectLst>
              <a:outerShdw blurRad="57150" rotWithShape="0" algn="bl" dir="7740000" dist="57150">
                <a:srgbClr val="000000">
                  <a:alpha val="50000"/>
                </a:srgbClr>
              </a:outerShdw>
            </a:effectLst>
          </p:spPr>
        </p:pic>
        <p:pic>
          <p:nvPicPr>
            <p:cNvPr id="412" name="Google Shape;412;p61" title="Jørgen (1).jpg"/>
            <p:cNvPicPr preferRelativeResize="0"/>
            <p:nvPr/>
          </p:nvPicPr>
          <p:blipFill rotWithShape="1">
            <a:blip r:embed="rId5">
              <a:alphaModFix/>
            </a:blip>
            <a:srcRect b="21896" l="0" r="0" t="21902"/>
            <a:stretch/>
          </p:blipFill>
          <p:spPr>
            <a:xfrm>
              <a:off x="3844350" y="1775393"/>
              <a:ext cx="1455300" cy="1455300"/>
            </a:xfrm>
            <a:prstGeom prst="ellipse">
              <a:avLst/>
            </a:prstGeom>
            <a:noFill/>
            <a:ln>
              <a:noFill/>
            </a:ln>
            <a:effectLst>
              <a:outerShdw blurRad="57150" rotWithShape="0" algn="bl" dir="7740000" dist="57150">
                <a:srgbClr val="000000">
                  <a:alpha val="50000"/>
                </a:srgbClr>
              </a:outerShdw>
            </a:effectLst>
          </p:spPr>
        </p:pic>
        <p:pic>
          <p:nvPicPr>
            <p:cNvPr id="413" name="Google Shape;413;p61" title="stine.JPEG"/>
            <p:cNvPicPr preferRelativeResize="0"/>
            <p:nvPr/>
          </p:nvPicPr>
          <p:blipFill rotWithShape="1">
            <a:blip r:embed="rId6">
              <a:alphaModFix/>
            </a:blip>
            <a:srcRect b="16313" l="0" r="0" t="16306"/>
            <a:stretch/>
          </p:blipFill>
          <p:spPr>
            <a:xfrm>
              <a:off x="5661983" y="1782359"/>
              <a:ext cx="1455300" cy="1455300"/>
            </a:xfrm>
            <a:prstGeom prst="ellipse">
              <a:avLst/>
            </a:prstGeom>
            <a:noFill/>
            <a:ln>
              <a:noFill/>
            </a:ln>
            <a:effectLst>
              <a:outerShdw blurRad="57150" rotWithShape="0" algn="bl" dir="7740000" dist="57150">
                <a:srgbClr val="000000">
                  <a:alpha val="50000"/>
                </a:srgbClr>
              </a:outerShdw>
            </a:effectLst>
          </p:spPr>
        </p:pic>
        <p:pic>
          <p:nvPicPr>
            <p:cNvPr id="414" name="Google Shape;414;p61" title="Kata.png"/>
            <p:cNvPicPr preferRelativeResize="0"/>
            <p:nvPr/>
          </p:nvPicPr>
          <p:blipFill rotWithShape="1">
            <a:blip r:embed="rId7">
              <a:alphaModFix/>
            </a:blip>
            <a:srcRect b="1143" l="0" r="0" t="1143"/>
            <a:stretch/>
          </p:blipFill>
          <p:spPr>
            <a:xfrm>
              <a:off x="7498525" y="1789325"/>
              <a:ext cx="1455300" cy="1455300"/>
            </a:xfrm>
            <a:prstGeom prst="ellipse">
              <a:avLst/>
            </a:prstGeom>
            <a:noFill/>
            <a:ln>
              <a:noFill/>
            </a:ln>
            <a:effectLst>
              <a:outerShdw blurRad="57150" rotWithShape="0" algn="bl" dir="7740000" dist="57150">
                <a:srgbClr val="000000">
                  <a:alpha val="50000"/>
                </a:srgbClr>
              </a:outerShdw>
            </a:effectLst>
          </p:spPr>
        </p:pic>
      </p:grpSp>
      <p:sp>
        <p:nvSpPr>
          <p:cNvPr id="415" name="Google Shape;415;p61"/>
          <p:cNvSpPr txBox="1"/>
          <p:nvPr>
            <p:ph idx="4294967295" type="body"/>
          </p:nvPr>
        </p:nvSpPr>
        <p:spPr>
          <a:xfrm>
            <a:off x="5299651" y="3864378"/>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no" sz="1700">
                <a:solidFill>
                  <a:schemeClr val="dk1"/>
                </a:solidFill>
              </a:rPr>
              <a:t>Stine Strand</a:t>
            </a:r>
            <a:endParaRPr sz="1700">
              <a:solidFill>
                <a:schemeClr val="dk1"/>
              </a:solidFill>
            </a:endParaRPr>
          </a:p>
        </p:txBody>
      </p:sp>
      <p:pic>
        <p:nvPicPr>
          <p:cNvPr id="416" name="Google Shape;416;p61"/>
          <p:cNvPicPr preferRelativeResize="0"/>
          <p:nvPr/>
        </p:nvPicPr>
        <p:blipFill>
          <a:blip r:embed="rId8">
            <a:alphaModFix/>
          </a:blip>
          <a:stretch>
            <a:fillRect/>
          </a:stretch>
        </p:blipFill>
        <p:spPr>
          <a:xfrm>
            <a:off x="254950" y="642363"/>
            <a:ext cx="2356226" cy="534325"/>
          </a:xfrm>
          <a:prstGeom prst="rect">
            <a:avLst/>
          </a:prstGeom>
          <a:noFill/>
          <a:ln>
            <a:noFill/>
          </a:ln>
        </p:spPr>
      </p:pic>
      <p:pic>
        <p:nvPicPr>
          <p:cNvPr id="417" name="Google Shape;417;p61"/>
          <p:cNvPicPr preferRelativeResize="0"/>
          <p:nvPr/>
        </p:nvPicPr>
        <p:blipFill>
          <a:blip r:embed="rId9">
            <a:alphaModFix/>
          </a:blip>
          <a:stretch>
            <a:fillRect/>
          </a:stretch>
        </p:blipFill>
        <p:spPr>
          <a:xfrm>
            <a:off x="6299550" y="455664"/>
            <a:ext cx="651199" cy="907701"/>
          </a:xfrm>
          <a:prstGeom prst="rect">
            <a:avLst/>
          </a:prstGeom>
          <a:noFill/>
          <a:ln>
            <a:noFill/>
          </a:ln>
        </p:spPr>
      </p:pic>
      <p:sp>
        <p:nvSpPr>
          <p:cNvPr id="418" name="Google Shape;418;p61"/>
          <p:cNvSpPr txBox="1"/>
          <p:nvPr/>
        </p:nvSpPr>
        <p:spPr>
          <a:xfrm>
            <a:off x="7124600" y="524325"/>
            <a:ext cx="2076900" cy="76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no" sz="2000">
                <a:solidFill>
                  <a:schemeClr val="lt1"/>
                </a:solidFill>
                <a:latin typeface="Nunito Light"/>
                <a:ea typeface="Nunito Light"/>
                <a:cs typeface="Nunito Light"/>
                <a:sym typeface="Nunito Light"/>
              </a:rPr>
              <a:t>Kristiansand</a:t>
            </a:r>
            <a:endParaRPr sz="2000">
              <a:solidFill>
                <a:schemeClr val="lt1"/>
              </a:solidFill>
              <a:latin typeface="Nunito Light"/>
              <a:ea typeface="Nunito Light"/>
              <a:cs typeface="Nunito Light"/>
              <a:sym typeface="Nunito Light"/>
            </a:endParaRPr>
          </a:p>
          <a:p>
            <a:pPr indent="0" lvl="0" marL="0" rtl="0" algn="l">
              <a:spcBef>
                <a:spcPts val="0"/>
              </a:spcBef>
              <a:spcAft>
                <a:spcPts val="0"/>
              </a:spcAft>
              <a:buNone/>
            </a:pPr>
            <a:r>
              <a:rPr lang="no" sz="2000">
                <a:solidFill>
                  <a:schemeClr val="lt1"/>
                </a:solidFill>
                <a:latin typeface="Nunito Light"/>
                <a:ea typeface="Nunito Light"/>
                <a:cs typeface="Nunito Light"/>
                <a:sym typeface="Nunito Light"/>
              </a:rPr>
              <a:t>Kommune</a:t>
            </a:r>
            <a:endParaRPr sz="2000">
              <a:solidFill>
                <a:schemeClr val="lt1"/>
              </a:solidFill>
              <a:latin typeface="Nunito Light"/>
              <a:ea typeface="Nunito Light"/>
              <a:cs typeface="Nunito Light"/>
              <a:sym typeface="Nunito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7" name="Shape 207"/>
        <p:cNvGrpSpPr/>
        <p:nvPr/>
      </p:nvGrpSpPr>
      <p:grpSpPr>
        <a:xfrm>
          <a:off x="0" y="0"/>
          <a:ext cx="0" cy="0"/>
          <a:chOff x="0" y="0"/>
          <a:chExt cx="0" cy="0"/>
        </a:xfrm>
      </p:grpSpPr>
      <p:sp>
        <p:nvSpPr>
          <p:cNvPr id="208" name="Google Shape;208;p41"/>
          <p:cNvSpPr txBox="1"/>
          <p:nvPr>
            <p:ph idx="2" type="body"/>
          </p:nvPr>
        </p:nvSpPr>
        <p:spPr>
          <a:xfrm>
            <a:off x="4929525" y="286738"/>
            <a:ext cx="3837000" cy="3695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no" sz="3100"/>
              <a:t>Mål 2030: </a:t>
            </a:r>
            <a:endParaRPr sz="3100"/>
          </a:p>
          <a:p>
            <a:pPr indent="-374650" lvl="0" marL="457200" rtl="0" algn="l">
              <a:lnSpc>
                <a:spcPct val="100000"/>
              </a:lnSpc>
              <a:spcBef>
                <a:spcPts val="0"/>
              </a:spcBef>
              <a:spcAft>
                <a:spcPts val="0"/>
              </a:spcAft>
              <a:buSzPts val="2300"/>
              <a:buChar char="-"/>
            </a:pPr>
            <a:r>
              <a:rPr lang="no" sz="2300"/>
              <a:t>Alle statlige virksomheter skal bruke KI i sin oppgaveløsning</a:t>
            </a:r>
            <a:endParaRPr sz="2300"/>
          </a:p>
        </p:txBody>
      </p:sp>
      <p:grpSp>
        <p:nvGrpSpPr>
          <p:cNvPr id="209" name="Google Shape;209;p41"/>
          <p:cNvGrpSpPr/>
          <p:nvPr/>
        </p:nvGrpSpPr>
        <p:grpSpPr>
          <a:xfrm>
            <a:off x="170312" y="1824590"/>
            <a:ext cx="4235574" cy="2005938"/>
            <a:chOff x="162448" y="2139199"/>
            <a:chExt cx="4235574" cy="2005938"/>
          </a:xfrm>
        </p:grpSpPr>
        <p:pic>
          <p:nvPicPr>
            <p:cNvPr id="210" name="Google Shape;210;p41" title="Design_uten_navn__1_-removebg-preview.png"/>
            <p:cNvPicPr preferRelativeResize="0"/>
            <p:nvPr/>
          </p:nvPicPr>
          <p:blipFill>
            <a:blip r:embed="rId3">
              <a:alphaModFix/>
            </a:blip>
            <a:stretch>
              <a:fillRect/>
            </a:stretch>
          </p:blipFill>
          <p:spPr>
            <a:xfrm>
              <a:off x="162448" y="2139199"/>
              <a:ext cx="1559825" cy="1559825"/>
            </a:xfrm>
            <a:prstGeom prst="rect">
              <a:avLst/>
            </a:prstGeom>
            <a:noFill/>
            <a:ln>
              <a:noFill/>
            </a:ln>
          </p:spPr>
        </p:pic>
        <p:pic>
          <p:nvPicPr>
            <p:cNvPr id="211" name="Google Shape;211;p41" title="Design_uten_navn__2_-removebg-preview (3).png"/>
            <p:cNvPicPr preferRelativeResize="0"/>
            <p:nvPr/>
          </p:nvPicPr>
          <p:blipFill>
            <a:blip r:embed="rId4">
              <a:alphaModFix/>
            </a:blip>
            <a:stretch>
              <a:fillRect/>
            </a:stretch>
          </p:blipFill>
          <p:spPr>
            <a:xfrm>
              <a:off x="2838197" y="2139199"/>
              <a:ext cx="1559825" cy="1559825"/>
            </a:xfrm>
            <a:prstGeom prst="rect">
              <a:avLst/>
            </a:prstGeom>
            <a:noFill/>
            <a:ln>
              <a:noFill/>
            </a:ln>
          </p:spPr>
        </p:pic>
        <p:sp>
          <p:nvSpPr>
            <p:cNvPr id="212" name="Google Shape;212;p41"/>
            <p:cNvSpPr txBox="1"/>
            <p:nvPr/>
          </p:nvSpPr>
          <p:spPr>
            <a:xfrm>
              <a:off x="597235" y="2656115"/>
              <a:ext cx="856200" cy="588600"/>
            </a:xfrm>
            <a:prstGeom prst="rect">
              <a:avLst/>
            </a:prstGeom>
            <a:noFill/>
            <a:ln>
              <a:noFill/>
            </a:ln>
          </p:spPr>
          <p:txBody>
            <a:bodyPr anchorCtr="0" anchor="t" bIns="56550" lIns="56550" spcFirstLastPara="1" rIns="56550" wrap="square" tIns="56550">
              <a:noAutofit/>
            </a:bodyPr>
            <a:lstStyle/>
            <a:p>
              <a:pPr indent="0" lvl="0" marL="0" rtl="0" algn="l">
                <a:spcBef>
                  <a:spcPts val="0"/>
                </a:spcBef>
                <a:spcAft>
                  <a:spcPts val="0"/>
                </a:spcAft>
                <a:buNone/>
              </a:pPr>
              <a:r>
                <a:rPr lang="no" sz="2722">
                  <a:solidFill>
                    <a:schemeClr val="accent3"/>
                  </a:solidFill>
                  <a:latin typeface="Average"/>
                  <a:ea typeface="Average"/>
                  <a:cs typeface="Average"/>
                  <a:sym typeface="Average"/>
                </a:rPr>
                <a:t>43%</a:t>
              </a:r>
              <a:endParaRPr sz="2722">
                <a:solidFill>
                  <a:schemeClr val="accent3"/>
                </a:solidFill>
                <a:latin typeface="Average"/>
                <a:ea typeface="Average"/>
                <a:cs typeface="Average"/>
                <a:sym typeface="Average"/>
              </a:endParaRPr>
            </a:p>
          </p:txBody>
        </p:sp>
        <p:sp>
          <p:nvSpPr>
            <p:cNvPr id="213" name="Google Shape;213;p41"/>
            <p:cNvSpPr txBox="1"/>
            <p:nvPr/>
          </p:nvSpPr>
          <p:spPr>
            <a:xfrm>
              <a:off x="3240765" y="2656109"/>
              <a:ext cx="1054200" cy="588600"/>
            </a:xfrm>
            <a:prstGeom prst="rect">
              <a:avLst/>
            </a:prstGeom>
            <a:noFill/>
            <a:ln>
              <a:noFill/>
            </a:ln>
          </p:spPr>
          <p:txBody>
            <a:bodyPr anchorCtr="0" anchor="t" bIns="56550" lIns="56550" spcFirstLastPara="1" rIns="56550" wrap="square" tIns="56550">
              <a:noAutofit/>
            </a:bodyPr>
            <a:lstStyle/>
            <a:p>
              <a:pPr indent="0" lvl="0" marL="0" rtl="0" algn="l">
                <a:spcBef>
                  <a:spcPts val="0"/>
                </a:spcBef>
                <a:spcAft>
                  <a:spcPts val="0"/>
                </a:spcAft>
                <a:buNone/>
              </a:pPr>
              <a:r>
                <a:rPr lang="no" sz="2722">
                  <a:solidFill>
                    <a:schemeClr val="accent3"/>
                  </a:solidFill>
                  <a:latin typeface="Average"/>
                  <a:ea typeface="Average"/>
                  <a:cs typeface="Average"/>
                  <a:sym typeface="Average"/>
                </a:rPr>
                <a:t>100%</a:t>
              </a:r>
              <a:endParaRPr sz="2722">
                <a:solidFill>
                  <a:schemeClr val="accent3"/>
                </a:solidFill>
                <a:latin typeface="Average"/>
                <a:ea typeface="Average"/>
                <a:cs typeface="Average"/>
                <a:sym typeface="Average"/>
              </a:endParaRPr>
            </a:p>
          </p:txBody>
        </p:sp>
        <p:sp>
          <p:nvSpPr>
            <p:cNvPr id="214" name="Google Shape;214;p41"/>
            <p:cNvSpPr/>
            <p:nvPr/>
          </p:nvSpPr>
          <p:spPr>
            <a:xfrm>
              <a:off x="1878881" y="2870170"/>
              <a:ext cx="793200" cy="211800"/>
            </a:xfrm>
            <a:prstGeom prst="rightArrow">
              <a:avLst>
                <a:gd fmla="val 50000" name="adj1"/>
                <a:gd fmla="val 50000" name="adj2"/>
              </a:avLst>
            </a:prstGeom>
            <a:solidFill>
              <a:srgbClr val="4B7FF7"/>
            </a:solidFill>
            <a:ln>
              <a:noFill/>
            </a:ln>
          </p:spPr>
          <p:txBody>
            <a:bodyPr anchorCtr="0" anchor="ctr" bIns="56550" lIns="56550" spcFirstLastPara="1" rIns="56550" wrap="square" tIns="56550">
              <a:noAutofit/>
            </a:bodyPr>
            <a:lstStyle/>
            <a:p>
              <a:pPr indent="0" lvl="0" marL="0" rtl="0" algn="ctr">
                <a:spcBef>
                  <a:spcPts val="0"/>
                </a:spcBef>
                <a:spcAft>
                  <a:spcPts val="0"/>
                </a:spcAft>
                <a:buNone/>
              </a:pPr>
              <a:r>
                <a:t/>
              </a:r>
              <a:endParaRPr sz="866">
                <a:latin typeface="Average"/>
                <a:ea typeface="Average"/>
                <a:cs typeface="Average"/>
                <a:sym typeface="Average"/>
              </a:endParaRPr>
            </a:p>
          </p:txBody>
        </p:sp>
        <p:sp>
          <p:nvSpPr>
            <p:cNvPr id="215" name="Google Shape;215;p41"/>
            <p:cNvSpPr txBox="1"/>
            <p:nvPr/>
          </p:nvSpPr>
          <p:spPr>
            <a:xfrm>
              <a:off x="672390" y="3765336"/>
              <a:ext cx="549900" cy="379800"/>
            </a:xfrm>
            <a:prstGeom prst="rect">
              <a:avLst/>
            </a:prstGeom>
            <a:noFill/>
            <a:ln>
              <a:noFill/>
            </a:ln>
          </p:spPr>
          <p:txBody>
            <a:bodyPr anchorCtr="0" anchor="t" bIns="56550" lIns="56550" spcFirstLastPara="1" rIns="56550" wrap="square" tIns="56550">
              <a:noAutofit/>
            </a:bodyPr>
            <a:lstStyle/>
            <a:p>
              <a:pPr indent="0" lvl="0" marL="0" rtl="0" algn="l">
                <a:spcBef>
                  <a:spcPts val="0"/>
                </a:spcBef>
                <a:spcAft>
                  <a:spcPts val="0"/>
                </a:spcAft>
                <a:buNone/>
              </a:pPr>
              <a:r>
                <a:rPr lang="no" sz="1732">
                  <a:solidFill>
                    <a:schemeClr val="accent3"/>
                  </a:solidFill>
                  <a:latin typeface="Average"/>
                  <a:ea typeface="Average"/>
                  <a:cs typeface="Average"/>
                  <a:sym typeface="Average"/>
                </a:rPr>
                <a:t>Idag</a:t>
              </a:r>
              <a:endParaRPr sz="1732">
                <a:solidFill>
                  <a:schemeClr val="accent3"/>
                </a:solidFill>
                <a:latin typeface="Average"/>
                <a:ea typeface="Average"/>
                <a:cs typeface="Average"/>
                <a:sym typeface="Average"/>
              </a:endParaRPr>
            </a:p>
          </p:txBody>
        </p:sp>
        <p:sp>
          <p:nvSpPr>
            <p:cNvPr id="216" name="Google Shape;216;p41"/>
            <p:cNvSpPr txBox="1"/>
            <p:nvPr/>
          </p:nvSpPr>
          <p:spPr>
            <a:xfrm>
              <a:off x="2978338" y="3775045"/>
              <a:ext cx="1279200" cy="330600"/>
            </a:xfrm>
            <a:prstGeom prst="rect">
              <a:avLst/>
            </a:prstGeom>
            <a:noFill/>
            <a:ln>
              <a:noFill/>
            </a:ln>
          </p:spPr>
          <p:txBody>
            <a:bodyPr anchorCtr="0" anchor="t" bIns="56550" lIns="56550" spcFirstLastPara="1" rIns="56550" wrap="square" tIns="56550">
              <a:noAutofit/>
            </a:bodyPr>
            <a:lstStyle/>
            <a:p>
              <a:pPr indent="0" lvl="0" marL="0" rtl="0" algn="l">
                <a:spcBef>
                  <a:spcPts val="0"/>
                </a:spcBef>
                <a:spcAft>
                  <a:spcPts val="0"/>
                </a:spcAft>
                <a:buNone/>
              </a:pPr>
              <a:r>
                <a:rPr lang="no" sz="1856">
                  <a:solidFill>
                    <a:schemeClr val="accent3"/>
                  </a:solidFill>
                  <a:latin typeface="Average"/>
                  <a:ea typeface="Average"/>
                  <a:cs typeface="Average"/>
                  <a:sym typeface="Average"/>
                </a:rPr>
                <a:t>Innen 2030</a:t>
              </a:r>
              <a:endParaRPr sz="1856">
                <a:solidFill>
                  <a:schemeClr val="accent3"/>
                </a:solidFill>
                <a:latin typeface="Average"/>
                <a:ea typeface="Average"/>
                <a:cs typeface="Average"/>
                <a:sym typeface="Average"/>
              </a:endParaRPr>
            </a:p>
          </p:txBody>
        </p:sp>
      </p:grpSp>
      <p:sp>
        <p:nvSpPr>
          <p:cNvPr id="217" name="Google Shape;217;p41"/>
          <p:cNvSpPr txBox="1"/>
          <p:nvPr/>
        </p:nvSpPr>
        <p:spPr>
          <a:xfrm>
            <a:off x="323400" y="188775"/>
            <a:ext cx="4235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o" sz="3000">
                <a:solidFill>
                  <a:schemeClr val="accent6"/>
                </a:solidFill>
                <a:latin typeface="Average"/>
                <a:ea typeface="Average"/>
                <a:cs typeface="Average"/>
                <a:sym typeface="Average"/>
              </a:rPr>
              <a:t>Fremtiden for KI i offentlig sektor</a:t>
            </a:r>
            <a:endParaRPr sz="3000">
              <a:solidFill>
                <a:schemeClr val="accent6"/>
              </a:solidFill>
              <a:latin typeface="Average"/>
              <a:ea typeface="Average"/>
              <a:cs typeface="Average"/>
              <a:sym typeface="Average"/>
            </a:endParaRPr>
          </a:p>
        </p:txBody>
      </p:sp>
      <p:sp>
        <p:nvSpPr>
          <p:cNvPr id="218" name="Google Shape;218;p41"/>
          <p:cNvSpPr txBox="1"/>
          <p:nvPr/>
        </p:nvSpPr>
        <p:spPr>
          <a:xfrm>
            <a:off x="4965700" y="4522875"/>
            <a:ext cx="4235700" cy="53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o">
                <a:solidFill>
                  <a:schemeClr val="lt1"/>
                </a:solidFill>
                <a:latin typeface="Average"/>
                <a:ea typeface="Average"/>
                <a:cs typeface="Average"/>
                <a:sym typeface="Average"/>
              </a:rPr>
              <a:t>Kilde: Fremtidens digitale Norge – nasjonal digitaliseringsstrategi 2024–2030</a:t>
            </a:r>
            <a:endParaRPr>
              <a:solidFill>
                <a:schemeClr val="lt1"/>
              </a:solidFill>
              <a:latin typeface="Average"/>
              <a:ea typeface="Average"/>
              <a:cs typeface="Average"/>
              <a:sym typeface="Average"/>
            </a:endParaRPr>
          </a:p>
        </p:txBody>
      </p:sp>
      <p:pic>
        <p:nvPicPr>
          <p:cNvPr descr="Fayil:ChatGPT-Logo.svg - Wikipedia" id="219" name="Google Shape;219;p41"/>
          <p:cNvPicPr preferRelativeResize="0"/>
          <p:nvPr/>
        </p:nvPicPr>
        <p:blipFill rotWithShape="1">
          <a:blip r:embed="rId5">
            <a:alphaModFix/>
          </a:blip>
          <a:srcRect b="0" l="0" r="0" t="31338"/>
          <a:stretch/>
        </p:blipFill>
        <p:spPr>
          <a:xfrm flipH="1">
            <a:off x="8091463" y="12"/>
            <a:ext cx="588726" cy="404224"/>
          </a:xfrm>
          <a:prstGeom prst="rect">
            <a:avLst/>
          </a:prstGeom>
          <a:noFill/>
          <a:ln>
            <a:noFill/>
          </a:ln>
        </p:spPr>
      </p:pic>
      <p:pic>
        <p:nvPicPr>
          <p:cNvPr descr="a blue and purple hexagon with a circle in the center (provided by Tenor)" id="220" name="Google Shape;220;p41"/>
          <p:cNvPicPr preferRelativeResize="0"/>
          <p:nvPr/>
        </p:nvPicPr>
        <p:blipFill rotWithShape="1">
          <a:blip r:embed="rId6">
            <a:alphaModFix/>
          </a:blip>
          <a:srcRect b="0" l="26156" r="0" t="19692"/>
          <a:stretch/>
        </p:blipFill>
        <p:spPr>
          <a:xfrm flipH="1">
            <a:off x="8531484" y="-130587"/>
            <a:ext cx="669917" cy="791400"/>
          </a:xfrm>
          <a:prstGeom prst="rect">
            <a:avLst/>
          </a:prstGeom>
          <a:noFill/>
          <a:ln>
            <a:noFill/>
          </a:ln>
        </p:spPr>
      </p:pic>
      <p:pic>
        <p:nvPicPr>
          <p:cNvPr descr="Datei:Claude AI symbol.svg – Wikipedia" id="221" name="Google Shape;221;p41"/>
          <p:cNvPicPr preferRelativeResize="0"/>
          <p:nvPr/>
        </p:nvPicPr>
        <p:blipFill rotWithShape="1">
          <a:blip r:embed="rId7">
            <a:alphaModFix/>
          </a:blip>
          <a:srcRect b="0" l="25595" r="0" t="0"/>
          <a:stretch/>
        </p:blipFill>
        <p:spPr>
          <a:xfrm flipH="1">
            <a:off x="8766521" y="404227"/>
            <a:ext cx="463805" cy="6234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42"/>
          <p:cNvPicPr preferRelativeResize="0"/>
          <p:nvPr>
            <p:ph idx="2" type="pic"/>
          </p:nvPr>
        </p:nvPicPr>
        <p:blipFill rotWithShape="1">
          <a:blip r:embed="rId3">
            <a:alphaModFix/>
          </a:blip>
          <a:srcRect b="7863" l="0" r="0" t="7855"/>
          <a:stretch/>
        </p:blipFill>
        <p:spPr>
          <a:xfrm>
            <a:off x="0" y="0"/>
            <a:ext cx="9144002" cy="5143498"/>
          </a:xfrm>
          <a:prstGeom prst="rect">
            <a:avLst/>
          </a:prstGeom>
          <a:noFill/>
          <a:ln>
            <a:noFill/>
          </a:ln>
        </p:spPr>
      </p:pic>
      <p:sp>
        <p:nvSpPr>
          <p:cNvPr id="227" name="Google Shape;227;p42"/>
          <p:cNvSpPr/>
          <p:nvPr/>
        </p:nvSpPr>
        <p:spPr>
          <a:xfrm>
            <a:off x="0" y="13"/>
            <a:ext cx="9144000" cy="5143500"/>
          </a:xfrm>
          <a:prstGeom prst="rect">
            <a:avLst/>
          </a:prstGeom>
          <a:solidFill>
            <a:schemeClr val="lt1">
              <a:alpha val="8784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28" name="Google Shape;228;p42"/>
          <p:cNvSpPr/>
          <p:nvPr/>
        </p:nvSpPr>
        <p:spPr>
          <a:xfrm>
            <a:off x="8975" y="0"/>
            <a:ext cx="4170000" cy="5143500"/>
          </a:xfrm>
          <a:prstGeom prst="rect">
            <a:avLst/>
          </a:prstGeom>
          <a:solidFill>
            <a:srgbClr val="37474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229" name="Google Shape;229;p42"/>
          <p:cNvGrpSpPr/>
          <p:nvPr/>
        </p:nvGrpSpPr>
        <p:grpSpPr>
          <a:xfrm>
            <a:off x="291775" y="675236"/>
            <a:ext cx="3743550" cy="2724816"/>
            <a:chOff x="145867" y="598537"/>
            <a:chExt cx="4991400" cy="3410282"/>
          </a:xfrm>
        </p:grpSpPr>
        <p:sp>
          <p:nvSpPr>
            <p:cNvPr id="230" name="Google Shape;230;p42"/>
            <p:cNvSpPr txBox="1"/>
            <p:nvPr/>
          </p:nvSpPr>
          <p:spPr>
            <a:xfrm>
              <a:off x="145867" y="598537"/>
              <a:ext cx="4991400" cy="1878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t/>
              </a:r>
              <a:endParaRPr sz="3000">
                <a:solidFill>
                  <a:schemeClr val="lt1"/>
                </a:solidFill>
                <a:latin typeface="Georgia"/>
                <a:ea typeface="Georgia"/>
                <a:cs typeface="Georgia"/>
                <a:sym typeface="Georgia"/>
              </a:endParaRPr>
            </a:p>
            <a:p>
              <a:pPr indent="0" lvl="0" marL="0" marR="0" rtl="0" algn="ctr">
                <a:spcBef>
                  <a:spcPts val="0"/>
                </a:spcBef>
                <a:spcAft>
                  <a:spcPts val="0"/>
                </a:spcAft>
                <a:buNone/>
              </a:pPr>
              <a:r>
                <a:t/>
              </a:r>
              <a:endParaRPr sz="3000">
                <a:solidFill>
                  <a:schemeClr val="lt1"/>
                </a:solidFill>
                <a:latin typeface="Georgia"/>
                <a:ea typeface="Georgia"/>
                <a:cs typeface="Georgia"/>
                <a:sym typeface="Georgia"/>
              </a:endParaRPr>
            </a:p>
            <a:p>
              <a:pPr indent="0" lvl="0" marL="0" marR="0" rtl="0" algn="ctr">
                <a:spcBef>
                  <a:spcPts val="0"/>
                </a:spcBef>
                <a:spcAft>
                  <a:spcPts val="0"/>
                </a:spcAft>
                <a:buNone/>
              </a:pPr>
              <a:r>
                <a:rPr lang="no" sz="3300">
                  <a:solidFill>
                    <a:schemeClr val="lt1"/>
                  </a:solidFill>
                  <a:latin typeface="Georgia"/>
                  <a:ea typeface="Georgia"/>
                  <a:cs typeface="Georgia"/>
                  <a:sym typeface="Georgia"/>
                </a:rPr>
                <a:t>Prosjektbeskrivelse</a:t>
              </a:r>
              <a:endParaRPr b="0" i="0" sz="3300" u="none" cap="none" strike="noStrike">
                <a:solidFill>
                  <a:schemeClr val="lt1"/>
                </a:solidFill>
                <a:latin typeface="Georgia"/>
                <a:ea typeface="Georgia"/>
                <a:cs typeface="Georgia"/>
                <a:sym typeface="Georgia"/>
              </a:endParaRPr>
            </a:p>
          </p:txBody>
        </p:sp>
        <p:pic>
          <p:nvPicPr>
            <p:cNvPr descr="Job description free icon" id="231" name="Google Shape;231;p42"/>
            <p:cNvPicPr preferRelativeResize="0"/>
            <p:nvPr/>
          </p:nvPicPr>
          <p:blipFill rotWithShape="1">
            <a:blip r:embed="rId4">
              <a:alphaModFix/>
            </a:blip>
            <a:srcRect b="0" l="0" r="0" t="0"/>
            <a:stretch/>
          </p:blipFill>
          <p:spPr>
            <a:xfrm>
              <a:off x="1896416" y="2972148"/>
              <a:ext cx="1036684" cy="1036671"/>
            </a:xfrm>
            <a:prstGeom prst="rect">
              <a:avLst/>
            </a:prstGeom>
            <a:noFill/>
            <a:ln>
              <a:noFill/>
            </a:ln>
          </p:spPr>
        </p:pic>
      </p:grpSp>
      <p:grpSp>
        <p:nvGrpSpPr>
          <p:cNvPr id="232" name="Google Shape;232;p42"/>
          <p:cNvGrpSpPr/>
          <p:nvPr/>
        </p:nvGrpSpPr>
        <p:grpSpPr>
          <a:xfrm>
            <a:off x="4784379" y="272175"/>
            <a:ext cx="3980419" cy="4693725"/>
            <a:chOff x="4248952" y="403761"/>
            <a:chExt cx="8556362" cy="6258300"/>
          </a:xfrm>
        </p:grpSpPr>
        <p:cxnSp>
          <p:nvCxnSpPr>
            <p:cNvPr id="233" name="Google Shape;233;p42"/>
            <p:cNvCxnSpPr/>
            <p:nvPr/>
          </p:nvCxnSpPr>
          <p:spPr>
            <a:xfrm>
              <a:off x="4248952" y="403761"/>
              <a:ext cx="0" cy="6258300"/>
            </a:xfrm>
            <a:prstGeom prst="straightConnector1">
              <a:avLst/>
            </a:prstGeom>
            <a:noFill/>
            <a:ln cap="flat" cmpd="sng" w="19050">
              <a:solidFill>
                <a:srgbClr val="7F7F7F"/>
              </a:solidFill>
              <a:prstDash val="solid"/>
              <a:miter lim="800000"/>
              <a:headEnd len="med" w="med" type="oval"/>
              <a:tailEnd len="med" w="med" type="oval"/>
            </a:ln>
          </p:spPr>
        </p:cxnSp>
        <p:sp>
          <p:nvSpPr>
            <p:cNvPr id="234" name="Google Shape;234;p42"/>
            <p:cNvSpPr txBox="1"/>
            <p:nvPr/>
          </p:nvSpPr>
          <p:spPr>
            <a:xfrm>
              <a:off x="4431714" y="1045995"/>
              <a:ext cx="8373600" cy="5217000"/>
            </a:xfrm>
            <a:prstGeom prst="rect">
              <a:avLst/>
            </a:prstGeom>
            <a:noFill/>
            <a:ln>
              <a:noFill/>
            </a:ln>
          </p:spPr>
          <p:txBody>
            <a:bodyPr anchorCtr="0" anchor="t" bIns="34275" lIns="68575" spcFirstLastPara="1" rIns="68575" wrap="square" tIns="34275">
              <a:spAutoFit/>
            </a:bodyPr>
            <a:lstStyle/>
            <a:p>
              <a:pPr indent="-368300" lvl="0" marL="457200" rtl="0" algn="l">
                <a:lnSpc>
                  <a:spcPct val="115000"/>
                </a:lnSpc>
                <a:spcBef>
                  <a:spcPts val="0"/>
                </a:spcBef>
                <a:spcAft>
                  <a:spcPts val="0"/>
                </a:spcAft>
                <a:buClr>
                  <a:schemeClr val="dk2"/>
                </a:buClr>
                <a:buSzPts val="2200"/>
                <a:buFont typeface="Average"/>
                <a:buChar char="-"/>
              </a:pPr>
              <a:r>
                <a:rPr lang="no" sz="2200">
                  <a:solidFill>
                    <a:schemeClr val="dk2"/>
                  </a:solidFill>
                  <a:latin typeface="Average"/>
                  <a:ea typeface="Average"/>
                  <a:cs typeface="Average"/>
                  <a:sym typeface="Average"/>
                </a:rPr>
                <a:t>Utvikle en kontekstbevisst KI-assistent for kommunale saksbehandlere</a:t>
              </a:r>
              <a:endParaRPr sz="2200">
                <a:solidFill>
                  <a:schemeClr val="dk2"/>
                </a:solidFill>
                <a:latin typeface="Average"/>
                <a:ea typeface="Average"/>
                <a:cs typeface="Average"/>
                <a:sym typeface="Average"/>
              </a:endParaRPr>
            </a:p>
            <a:p>
              <a:pPr indent="0" lvl="0" marL="0" rtl="0" algn="l">
                <a:lnSpc>
                  <a:spcPct val="115000"/>
                </a:lnSpc>
                <a:spcBef>
                  <a:spcPts val="0"/>
                </a:spcBef>
                <a:spcAft>
                  <a:spcPts val="0"/>
                </a:spcAft>
                <a:buNone/>
              </a:pPr>
              <a:r>
                <a:t/>
              </a:r>
              <a:endParaRPr sz="2200">
                <a:solidFill>
                  <a:schemeClr val="dk2"/>
                </a:solidFill>
                <a:latin typeface="Average"/>
                <a:ea typeface="Average"/>
                <a:cs typeface="Average"/>
                <a:sym typeface="Average"/>
              </a:endParaRPr>
            </a:p>
            <a:p>
              <a:pPr indent="-368300" lvl="0" marL="457200" rtl="0" algn="l">
                <a:lnSpc>
                  <a:spcPct val="115000"/>
                </a:lnSpc>
                <a:spcBef>
                  <a:spcPts val="0"/>
                </a:spcBef>
                <a:spcAft>
                  <a:spcPts val="0"/>
                </a:spcAft>
                <a:buClr>
                  <a:schemeClr val="dk2"/>
                </a:buClr>
                <a:buSzPts val="2200"/>
                <a:buFont typeface="Average"/>
                <a:buChar char="-"/>
              </a:pPr>
              <a:r>
                <a:rPr lang="no" sz="2200">
                  <a:solidFill>
                    <a:schemeClr val="dk2"/>
                  </a:solidFill>
                  <a:latin typeface="Average"/>
                  <a:ea typeface="Average"/>
                  <a:cs typeface="Average"/>
                  <a:sym typeface="Average"/>
                </a:rPr>
                <a:t>Etablere en fleksibel grunnarkitektur for videre utvikling</a:t>
              </a:r>
              <a:endParaRPr sz="2200">
                <a:solidFill>
                  <a:schemeClr val="dk2"/>
                </a:solidFill>
                <a:latin typeface="Average"/>
                <a:ea typeface="Average"/>
                <a:cs typeface="Average"/>
                <a:sym typeface="Average"/>
              </a:endParaRPr>
            </a:p>
            <a:p>
              <a:pPr indent="0" lvl="0" marL="0" rtl="0" algn="l">
                <a:lnSpc>
                  <a:spcPct val="115000"/>
                </a:lnSpc>
                <a:spcBef>
                  <a:spcPts val="0"/>
                </a:spcBef>
                <a:spcAft>
                  <a:spcPts val="0"/>
                </a:spcAft>
                <a:buNone/>
              </a:pPr>
              <a:r>
                <a:t/>
              </a:r>
              <a:endParaRPr sz="2200">
                <a:solidFill>
                  <a:schemeClr val="dk2"/>
                </a:solidFill>
                <a:latin typeface="Average"/>
                <a:ea typeface="Average"/>
                <a:cs typeface="Average"/>
                <a:sym typeface="Average"/>
              </a:endParaRPr>
            </a:p>
            <a:p>
              <a:pPr indent="-368300" lvl="0" marL="457200" rtl="0" algn="l">
                <a:lnSpc>
                  <a:spcPct val="115000"/>
                </a:lnSpc>
                <a:spcBef>
                  <a:spcPts val="0"/>
                </a:spcBef>
                <a:spcAft>
                  <a:spcPts val="0"/>
                </a:spcAft>
                <a:buClr>
                  <a:schemeClr val="dk2"/>
                </a:buClr>
                <a:buSzPts val="2200"/>
                <a:buFont typeface="Average"/>
                <a:buChar char="-"/>
              </a:pPr>
              <a:r>
                <a:rPr lang="no" sz="2200">
                  <a:solidFill>
                    <a:schemeClr val="dk2"/>
                  </a:solidFill>
                  <a:latin typeface="Average"/>
                  <a:ea typeface="Average"/>
                  <a:cs typeface="Average"/>
                  <a:sym typeface="Average"/>
                </a:rPr>
                <a:t>Unngå leverandørlåsning og eierskap over egen data</a:t>
              </a:r>
              <a:endParaRPr sz="2200">
                <a:solidFill>
                  <a:schemeClr val="dk2"/>
                </a:solidFill>
                <a:latin typeface="Average"/>
                <a:ea typeface="Average"/>
                <a:cs typeface="Average"/>
                <a:sym typeface="Average"/>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p43"/>
          <p:cNvPicPr preferRelativeResize="0"/>
          <p:nvPr>
            <p:ph idx="2" type="pic"/>
          </p:nvPr>
        </p:nvPicPr>
        <p:blipFill rotWithShape="1">
          <a:blip r:embed="rId3">
            <a:alphaModFix/>
          </a:blip>
          <a:srcRect b="7863" l="0" r="0" t="7855"/>
          <a:stretch/>
        </p:blipFill>
        <p:spPr>
          <a:xfrm flipH="1">
            <a:off x="0" y="0"/>
            <a:ext cx="9144002" cy="5143498"/>
          </a:xfrm>
          <a:prstGeom prst="rect">
            <a:avLst/>
          </a:prstGeom>
          <a:noFill/>
          <a:ln>
            <a:noFill/>
          </a:ln>
        </p:spPr>
      </p:pic>
      <p:sp>
        <p:nvSpPr>
          <p:cNvPr id="240" name="Google Shape;240;p43"/>
          <p:cNvSpPr/>
          <p:nvPr/>
        </p:nvSpPr>
        <p:spPr>
          <a:xfrm flipH="1">
            <a:off x="2" y="13"/>
            <a:ext cx="9144000" cy="5143500"/>
          </a:xfrm>
          <a:prstGeom prst="rect">
            <a:avLst/>
          </a:prstGeom>
          <a:solidFill>
            <a:schemeClr val="lt1">
              <a:alpha val="8784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1" name="Google Shape;241;p43"/>
          <p:cNvSpPr/>
          <p:nvPr/>
        </p:nvSpPr>
        <p:spPr>
          <a:xfrm flipH="1">
            <a:off x="4965027" y="0"/>
            <a:ext cx="4170000" cy="5143500"/>
          </a:xfrm>
          <a:prstGeom prst="rect">
            <a:avLst/>
          </a:prstGeom>
          <a:solidFill>
            <a:srgbClr val="37474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242" name="Google Shape;242;p43"/>
          <p:cNvCxnSpPr/>
          <p:nvPr/>
        </p:nvCxnSpPr>
        <p:spPr>
          <a:xfrm>
            <a:off x="4359622" y="272175"/>
            <a:ext cx="0" cy="4693800"/>
          </a:xfrm>
          <a:prstGeom prst="straightConnector1">
            <a:avLst/>
          </a:prstGeom>
          <a:noFill/>
          <a:ln cap="flat" cmpd="sng" w="19050">
            <a:solidFill>
              <a:srgbClr val="7F7F7F"/>
            </a:solidFill>
            <a:prstDash val="solid"/>
            <a:miter lim="800000"/>
            <a:headEnd len="med" w="med" type="oval"/>
            <a:tailEnd len="med" w="med" type="oval"/>
          </a:ln>
        </p:spPr>
      </p:cxnSp>
      <p:sp>
        <p:nvSpPr>
          <p:cNvPr id="243" name="Google Shape;243;p43"/>
          <p:cNvSpPr txBox="1"/>
          <p:nvPr>
            <p:ph idx="4294967295" type="title"/>
          </p:nvPr>
        </p:nvSpPr>
        <p:spPr>
          <a:xfrm flipH="1">
            <a:off x="5140752" y="1311625"/>
            <a:ext cx="3683400" cy="17100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lang="no" sz="3400">
                <a:solidFill>
                  <a:schemeClr val="lt1"/>
                </a:solidFill>
                <a:latin typeface="Average"/>
                <a:ea typeface="Average"/>
                <a:cs typeface="Average"/>
                <a:sym typeface="Average"/>
              </a:rPr>
              <a:t>Hva har vi gjort siden innlevering av rapport? </a:t>
            </a:r>
            <a:endParaRPr sz="4000">
              <a:solidFill>
                <a:schemeClr val="lt1"/>
              </a:solidFill>
              <a:latin typeface="Average"/>
              <a:ea typeface="Average"/>
              <a:cs typeface="Average"/>
              <a:sym typeface="Average"/>
            </a:endParaRPr>
          </a:p>
        </p:txBody>
      </p:sp>
      <p:sp>
        <p:nvSpPr>
          <p:cNvPr id="244" name="Google Shape;244;p43"/>
          <p:cNvSpPr txBox="1"/>
          <p:nvPr/>
        </p:nvSpPr>
        <p:spPr>
          <a:xfrm flipH="1">
            <a:off x="307002" y="344625"/>
            <a:ext cx="3996900" cy="454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no" sz="1800">
                <a:solidFill>
                  <a:schemeClr val="dk1"/>
                </a:solidFill>
                <a:latin typeface="Average"/>
                <a:ea typeface="Average"/>
                <a:cs typeface="Average"/>
                <a:sym typeface="Average"/>
              </a:rPr>
              <a:t>Frontend:</a:t>
            </a:r>
            <a:endParaRPr sz="1800">
              <a:solidFill>
                <a:schemeClr val="dk1"/>
              </a:solidFill>
              <a:latin typeface="Average"/>
              <a:ea typeface="Average"/>
              <a:cs typeface="Average"/>
              <a:sym typeface="Average"/>
            </a:endParaRPr>
          </a:p>
          <a:p>
            <a:pPr indent="-342900" lvl="0" marL="457200" rtl="0" algn="l">
              <a:lnSpc>
                <a:spcPct val="115000"/>
              </a:lnSpc>
              <a:spcBef>
                <a:spcPts val="120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Refaktorering </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UI for filhåndtering</a:t>
            </a:r>
            <a:endParaRPr sz="18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1800">
                <a:solidFill>
                  <a:schemeClr val="dk1"/>
                </a:solidFill>
                <a:latin typeface="Average"/>
                <a:ea typeface="Average"/>
                <a:cs typeface="Average"/>
                <a:sym typeface="Average"/>
              </a:rPr>
              <a:t>Backend:</a:t>
            </a:r>
            <a:endParaRPr sz="1800">
              <a:solidFill>
                <a:schemeClr val="dk1"/>
              </a:solidFill>
              <a:latin typeface="Average"/>
              <a:ea typeface="Average"/>
              <a:cs typeface="Average"/>
              <a:sym typeface="Average"/>
            </a:endParaRPr>
          </a:p>
          <a:p>
            <a:pPr indent="-342900" lvl="0" marL="457200" rtl="0" algn="l">
              <a:lnSpc>
                <a:spcPct val="115000"/>
              </a:lnSpc>
              <a:spcBef>
                <a:spcPts val="120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Refaktorering</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Filhåndtering og prosessering</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Chathistorikk for LLM</a:t>
            </a:r>
            <a:endParaRPr sz="1800">
              <a:solidFill>
                <a:schemeClr val="dk1"/>
              </a:solidFill>
              <a:latin typeface="Average"/>
              <a:ea typeface="Average"/>
              <a:cs typeface="Average"/>
              <a:sym typeface="Average"/>
            </a:endParaRPr>
          </a:p>
          <a:p>
            <a:pPr indent="0" lvl="0" marL="0" rtl="0" algn="l">
              <a:lnSpc>
                <a:spcPct val="115000"/>
              </a:lnSpc>
              <a:spcBef>
                <a:spcPts val="1200"/>
              </a:spcBef>
              <a:spcAft>
                <a:spcPts val="0"/>
              </a:spcAft>
              <a:buNone/>
            </a:pPr>
            <a:r>
              <a:rPr lang="no" sz="1800">
                <a:solidFill>
                  <a:schemeClr val="dk1"/>
                </a:solidFill>
                <a:latin typeface="Average"/>
                <a:ea typeface="Average"/>
                <a:cs typeface="Average"/>
                <a:sym typeface="Average"/>
              </a:rPr>
              <a:t>Diverse:</a:t>
            </a:r>
            <a:endParaRPr sz="1800">
              <a:solidFill>
                <a:schemeClr val="dk1"/>
              </a:solidFill>
              <a:latin typeface="Average"/>
              <a:ea typeface="Average"/>
              <a:cs typeface="Average"/>
              <a:sym typeface="Average"/>
            </a:endParaRPr>
          </a:p>
          <a:p>
            <a:pPr indent="-342900" lvl="0" marL="457200" rtl="0" algn="l">
              <a:lnSpc>
                <a:spcPct val="115000"/>
              </a:lnSpc>
              <a:spcBef>
                <a:spcPts val="120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GAP-analyse og avdekke sårbarheter av repoer til teamene</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Landing page for FoU KK</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no" sz="1800">
                <a:solidFill>
                  <a:schemeClr val="dk1"/>
                </a:solidFill>
                <a:latin typeface="Average"/>
                <a:ea typeface="Average"/>
                <a:cs typeface="Average"/>
                <a:sym typeface="Average"/>
              </a:rPr>
              <a:t>Gjøre klar til handoff</a:t>
            </a:r>
            <a:endParaRPr sz="1800">
              <a:solidFill>
                <a:schemeClr val="dk1"/>
              </a:solidFill>
              <a:latin typeface="Average"/>
              <a:ea typeface="Average"/>
              <a:cs typeface="Average"/>
              <a:sym typeface="Average"/>
            </a:endParaRPr>
          </a:p>
        </p:txBody>
      </p:sp>
      <p:pic>
        <p:nvPicPr>
          <p:cNvPr id="245" name="Google Shape;245;p43" title="842482.png"/>
          <p:cNvPicPr preferRelativeResize="0"/>
          <p:nvPr/>
        </p:nvPicPr>
        <p:blipFill>
          <a:blip r:embed="rId4">
            <a:alphaModFix/>
          </a:blip>
          <a:stretch>
            <a:fillRect/>
          </a:stretch>
        </p:blipFill>
        <p:spPr>
          <a:xfrm flipH="1">
            <a:off x="6617989" y="3570625"/>
            <a:ext cx="728925" cy="728925"/>
          </a:xfrm>
          <a:prstGeom prst="rect">
            <a:avLst/>
          </a:prstGeom>
          <a:noFill/>
          <a:ln>
            <a:noFill/>
          </a:ln>
          <a:effectLst>
            <a:outerShdw blurRad="342900" rotWithShape="0" algn="bl" dir="5400000" dist="209550">
              <a:srgbClr val="000000">
                <a:alpha val="51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4"/>
          <p:cNvSpPr txBox="1"/>
          <p:nvPr>
            <p:ph type="title"/>
          </p:nvPr>
        </p:nvSpPr>
        <p:spPr>
          <a:xfrm>
            <a:off x="208650" y="118600"/>
            <a:ext cx="8726700" cy="9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600">
                <a:latin typeface="Average"/>
                <a:ea typeface="Average"/>
                <a:cs typeface="Average"/>
                <a:sym typeface="Average"/>
              </a:rPr>
              <a:t>Expo 19.05.26</a:t>
            </a:r>
            <a:endParaRPr sz="3600">
              <a:latin typeface="Average"/>
              <a:ea typeface="Average"/>
              <a:cs typeface="Average"/>
              <a:sym typeface="Average"/>
            </a:endParaRPr>
          </a:p>
          <a:p>
            <a:pPr indent="0" lvl="0" marL="0" rtl="0" algn="l">
              <a:spcBef>
                <a:spcPts val="0"/>
              </a:spcBef>
              <a:spcAft>
                <a:spcPts val="0"/>
              </a:spcAft>
              <a:buNone/>
            </a:pPr>
            <a:r>
              <a:t/>
            </a:r>
            <a:endParaRPr sz="4000">
              <a:latin typeface="Average"/>
              <a:ea typeface="Average"/>
              <a:cs typeface="Average"/>
              <a:sym typeface="Average"/>
            </a:endParaRPr>
          </a:p>
          <a:p>
            <a:pPr indent="0" lvl="0" marL="0" rtl="0" algn="l">
              <a:spcBef>
                <a:spcPts val="0"/>
              </a:spcBef>
              <a:spcAft>
                <a:spcPts val="0"/>
              </a:spcAft>
              <a:buNone/>
            </a:pPr>
            <a:r>
              <a:t/>
            </a:r>
            <a:endParaRPr sz="4000">
              <a:latin typeface="Average"/>
              <a:ea typeface="Average"/>
              <a:cs typeface="Average"/>
              <a:sym typeface="Average"/>
            </a:endParaRPr>
          </a:p>
          <a:p>
            <a:pPr indent="0" lvl="0" marL="0" rtl="0" algn="l">
              <a:spcBef>
                <a:spcPts val="0"/>
              </a:spcBef>
              <a:spcAft>
                <a:spcPts val="0"/>
              </a:spcAft>
              <a:buNone/>
            </a:pPr>
            <a:r>
              <a:t/>
            </a:r>
            <a:endParaRPr sz="2000">
              <a:latin typeface="Average"/>
              <a:ea typeface="Average"/>
              <a:cs typeface="Average"/>
              <a:sym typeface="Average"/>
            </a:endParaRPr>
          </a:p>
        </p:txBody>
      </p:sp>
      <p:pic>
        <p:nvPicPr>
          <p:cNvPr id="251" name="Google Shape;251;p44" title="IMG_6833.jpg"/>
          <p:cNvPicPr preferRelativeResize="0"/>
          <p:nvPr/>
        </p:nvPicPr>
        <p:blipFill>
          <a:blip r:embed="rId3">
            <a:alphaModFix/>
          </a:blip>
          <a:stretch>
            <a:fillRect/>
          </a:stretch>
        </p:blipFill>
        <p:spPr>
          <a:xfrm>
            <a:off x="1868675" y="891325"/>
            <a:ext cx="5406648" cy="40550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5"/>
          <p:cNvSpPr txBox="1"/>
          <p:nvPr>
            <p:ph type="title"/>
          </p:nvPr>
        </p:nvSpPr>
        <p:spPr>
          <a:xfrm>
            <a:off x="208650" y="118600"/>
            <a:ext cx="8726700" cy="9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600">
                <a:latin typeface="Average"/>
                <a:ea typeface="Average"/>
                <a:cs typeface="Average"/>
                <a:sym typeface="Average"/>
              </a:rPr>
              <a:t>Avsluttningsseminar KartAi </a:t>
            </a:r>
            <a:r>
              <a:rPr lang="no" sz="3600">
                <a:latin typeface="Average"/>
                <a:ea typeface="Average"/>
                <a:cs typeface="Average"/>
                <a:sym typeface="Average"/>
              </a:rPr>
              <a:t>torsdag 21.05.26</a:t>
            </a:r>
            <a:endParaRPr sz="3600">
              <a:latin typeface="Average"/>
              <a:ea typeface="Average"/>
              <a:cs typeface="Average"/>
              <a:sym typeface="Average"/>
            </a:endParaRPr>
          </a:p>
          <a:p>
            <a:pPr indent="0" lvl="0" marL="0" rtl="0" algn="l">
              <a:spcBef>
                <a:spcPts val="0"/>
              </a:spcBef>
              <a:spcAft>
                <a:spcPts val="0"/>
              </a:spcAft>
              <a:buNone/>
            </a:pPr>
            <a:r>
              <a:t/>
            </a:r>
            <a:endParaRPr sz="4000">
              <a:latin typeface="Average"/>
              <a:ea typeface="Average"/>
              <a:cs typeface="Average"/>
              <a:sym typeface="Average"/>
            </a:endParaRPr>
          </a:p>
          <a:p>
            <a:pPr indent="0" lvl="0" marL="0" rtl="0" algn="l">
              <a:spcBef>
                <a:spcPts val="0"/>
              </a:spcBef>
              <a:spcAft>
                <a:spcPts val="0"/>
              </a:spcAft>
              <a:buNone/>
            </a:pPr>
            <a:r>
              <a:t/>
            </a:r>
            <a:endParaRPr sz="4000">
              <a:latin typeface="Average"/>
              <a:ea typeface="Average"/>
              <a:cs typeface="Average"/>
              <a:sym typeface="Average"/>
            </a:endParaRPr>
          </a:p>
          <a:p>
            <a:pPr indent="0" lvl="0" marL="0" rtl="0" algn="l">
              <a:spcBef>
                <a:spcPts val="0"/>
              </a:spcBef>
              <a:spcAft>
                <a:spcPts val="0"/>
              </a:spcAft>
              <a:buNone/>
            </a:pPr>
            <a:r>
              <a:t/>
            </a:r>
            <a:endParaRPr sz="2000">
              <a:latin typeface="Average"/>
              <a:ea typeface="Average"/>
              <a:cs typeface="Average"/>
              <a:sym typeface="Average"/>
            </a:endParaRPr>
          </a:p>
        </p:txBody>
      </p:sp>
      <p:pic>
        <p:nvPicPr>
          <p:cNvPr id="257" name="Google Shape;257;p45"/>
          <p:cNvPicPr preferRelativeResize="0"/>
          <p:nvPr/>
        </p:nvPicPr>
        <p:blipFill rotWithShape="1">
          <a:blip r:embed="rId3">
            <a:alphaModFix/>
          </a:blip>
          <a:srcRect b="2659" l="4784" r="4784" t="7210"/>
          <a:stretch/>
        </p:blipFill>
        <p:spPr>
          <a:xfrm>
            <a:off x="3312200" y="898000"/>
            <a:ext cx="5454526" cy="4079299"/>
          </a:xfrm>
          <a:prstGeom prst="rect">
            <a:avLst/>
          </a:prstGeom>
          <a:noFill/>
          <a:ln>
            <a:noFill/>
          </a:ln>
          <a:effectLst>
            <a:outerShdw blurRad="142875" rotWithShape="0" algn="bl" dir="2880000" dist="238125">
              <a:srgbClr val="000000">
                <a:alpha val="43000"/>
              </a:srgbClr>
            </a:outerShdw>
          </a:effectLst>
        </p:spPr>
      </p:pic>
      <p:sp>
        <p:nvSpPr>
          <p:cNvPr id="258" name="Google Shape;258;p45"/>
          <p:cNvSpPr txBox="1"/>
          <p:nvPr/>
        </p:nvSpPr>
        <p:spPr>
          <a:xfrm>
            <a:off x="246125" y="4031700"/>
            <a:ext cx="2773800" cy="8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no" sz="1500">
                <a:solidFill>
                  <a:schemeClr val="dk1"/>
                </a:solidFill>
                <a:latin typeface="Average"/>
                <a:ea typeface="Average"/>
                <a:cs typeface="Average"/>
                <a:sym typeface="Average"/>
              </a:rPr>
              <a:t>S</a:t>
            </a:r>
            <a:r>
              <a:rPr i="1" lang="no" sz="1500">
                <a:solidFill>
                  <a:schemeClr val="dk1"/>
                </a:solidFill>
                <a:latin typeface="Average"/>
                <a:ea typeface="Average"/>
                <a:cs typeface="Average"/>
                <a:sym typeface="Average"/>
              </a:rPr>
              <a:t>amarbeid mellom Kristiansand </a:t>
            </a:r>
            <a:endParaRPr i="1" sz="1500">
              <a:solidFill>
                <a:schemeClr val="dk1"/>
              </a:solidFill>
              <a:latin typeface="Average"/>
              <a:ea typeface="Average"/>
              <a:cs typeface="Average"/>
              <a:sym typeface="Average"/>
            </a:endParaRPr>
          </a:p>
          <a:p>
            <a:pPr indent="0" lvl="0" marL="0" rtl="0" algn="l">
              <a:spcBef>
                <a:spcPts val="0"/>
              </a:spcBef>
              <a:spcAft>
                <a:spcPts val="0"/>
              </a:spcAft>
              <a:buNone/>
            </a:pPr>
            <a:r>
              <a:rPr i="1" lang="no" sz="1500">
                <a:solidFill>
                  <a:schemeClr val="dk1"/>
                </a:solidFill>
                <a:latin typeface="Average"/>
                <a:ea typeface="Average"/>
                <a:cs typeface="Average"/>
                <a:sym typeface="Average"/>
              </a:rPr>
              <a:t>kommune, Kartverket, Norkart AS og UiA</a:t>
            </a:r>
            <a:endParaRPr i="1" sz="1500">
              <a:solidFill>
                <a:schemeClr val="dk1"/>
              </a:solidFill>
              <a:latin typeface="Average"/>
              <a:ea typeface="Average"/>
              <a:cs typeface="Average"/>
              <a:sym typeface="Average"/>
            </a:endParaRPr>
          </a:p>
          <a:p>
            <a:pPr indent="0" lvl="0" marL="0" rtl="0" algn="l">
              <a:spcBef>
                <a:spcPts val="0"/>
              </a:spcBef>
              <a:spcAft>
                <a:spcPts val="0"/>
              </a:spcAft>
              <a:buNone/>
            </a:pPr>
            <a:r>
              <a:t/>
            </a:r>
            <a:endParaRPr sz="1500">
              <a:solidFill>
                <a:schemeClr val="dk1"/>
              </a:solidFill>
              <a:latin typeface="Average"/>
              <a:ea typeface="Average"/>
              <a:cs typeface="Average"/>
              <a:sym typeface="Average"/>
            </a:endParaRPr>
          </a:p>
          <a:p>
            <a:pPr indent="0" lvl="0" marL="0" rtl="0" algn="l">
              <a:spcBef>
                <a:spcPts val="0"/>
              </a:spcBef>
              <a:spcAft>
                <a:spcPts val="0"/>
              </a:spcAft>
              <a:buNone/>
            </a:pPr>
            <a:r>
              <a:t/>
            </a:r>
            <a:endParaRPr sz="1500">
              <a:solidFill>
                <a:schemeClr val="accent3"/>
              </a:solidFill>
              <a:latin typeface="Average"/>
              <a:ea typeface="Average"/>
              <a:cs typeface="Average"/>
              <a:sym typeface="Average"/>
            </a:endParaRPr>
          </a:p>
        </p:txBody>
      </p:sp>
      <p:sp>
        <p:nvSpPr>
          <p:cNvPr id="259" name="Google Shape;259;p45"/>
          <p:cNvSpPr txBox="1"/>
          <p:nvPr/>
        </p:nvSpPr>
        <p:spPr>
          <a:xfrm>
            <a:off x="214025" y="898000"/>
            <a:ext cx="2838000" cy="138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o" sz="1900">
                <a:solidFill>
                  <a:schemeClr val="dk1"/>
                </a:solidFill>
                <a:latin typeface="Average"/>
                <a:ea typeface="Average"/>
                <a:cs typeface="Average"/>
                <a:sym typeface="Average"/>
              </a:rPr>
              <a:t>Gruppen presenterte foran Kristiansand kommune + streamet for flere kommuner</a:t>
            </a:r>
            <a:endParaRPr sz="1900">
              <a:solidFill>
                <a:schemeClr val="accent3"/>
              </a:solidFill>
              <a:latin typeface="Average"/>
              <a:ea typeface="Average"/>
              <a:cs typeface="Average"/>
              <a:sym typeface="Average"/>
            </a:endParaRPr>
          </a:p>
        </p:txBody>
      </p:sp>
      <p:pic>
        <p:nvPicPr>
          <p:cNvPr id="260" name="Google Shape;260;p45"/>
          <p:cNvPicPr preferRelativeResize="0"/>
          <p:nvPr/>
        </p:nvPicPr>
        <p:blipFill>
          <a:blip r:embed="rId4">
            <a:alphaModFix/>
          </a:blip>
          <a:stretch>
            <a:fillRect/>
          </a:stretch>
        </p:blipFill>
        <p:spPr>
          <a:xfrm>
            <a:off x="246125" y="3188075"/>
            <a:ext cx="2534150" cy="843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6"/>
          <p:cNvSpPr txBox="1"/>
          <p:nvPr>
            <p:ph type="title"/>
          </p:nvPr>
        </p:nvSpPr>
        <p:spPr>
          <a:xfrm>
            <a:off x="191525" y="124625"/>
            <a:ext cx="8520600" cy="92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5200">
                <a:latin typeface="Average"/>
                <a:ea typeface="Average"/>
                <a:cs typeface="Average"/>
                <a:sym typeface="Average"/>
              </a:rPr>
              <a:t>Demo</a:t>
            </a:r>
            <a:endParaRPr sz="5300">
              <a:latin typeface="Average"/>
              <a:ea typeface="Average"/>
              <a:cs typeface="Average"/>
              <a:sym typeface="Average"/>
            </a:endParaRPr>
          </a:p>
        </p:txBody>
      </p:sp>
      <p:pic>
        <p:nvPicPr>
          <p:cNvPr id="266" name="Google Shape;266;p46" title="Video1.mov">
            <a:hlinkClick r:id="rId3"/>
          </p:cNvPr>
          <p:cNvPicPr preferRelativeResize="0"/>
          <p:nvPr/>
        </p:nvPicPr>
        <p:blipFill>
          <a:blip r:embed="rId4">
            <a:alphaModFix/>
          </a:blip>
          <a:stretch>
            <a:fillRect/>
          </a:stretch>
        </p:blipFill>
        <p:spPr>
          <a:xfrm>
            <a:off x="1167025" y="998150"/>
            <a:ext cx="6827626" cy="3840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7"/>
          <p:cNvSpPr txBox="1"/>
          <p:nvPr>
            <p:ph type="title"/>
          </p:nvPr>
        </p:nvSpPr>
        <p:spPr>
          <a:xfrm>
            <a:off x="203525" y="112425"/>
            <a:ext cx="8520600" cy="92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5200">
                <a:latin typeface="Average"/>
                <a:ea typeface="Average"/>
                <a:cs typeface="Average"/>
                <a:sym typeface="Average"/>
              </a:rPr>
              <a:t>Samtalesiden</a:t>
            </a:r>
            <a:endParaRPr sz="5300">
              <a:latin typeface="Average"/>
              <a:ea typeface="Average"/>
              <a:cs typeface="Average"/>
              <a:sym typeface="Average"/>
            </a:endParaRPr>
          </a:p>
        </p:txBody>
      </p:sp>
      <p:pic>
        <p:nvPicPr>
          <p:cNvPr id="272" name="Google Shape;272;p47"/>
          <p:cNvPicPr preferRelativeResize="0"/>
          <p:nvPr/>
        </p:nvPicPr>
        <p:blipFill>
          <a:blip r:embed="rId3">
            <a:alphaModFix/>
          </a:blip>
          <a:stretch>
            <a:fillRect/>
          </a:stretch>
        </p:blipFill>
        <p:spPr>
          <a:xfrm>
            <a:off x="1217400" y="1092200"/>
            <a:ext cx="6865224" cy="38616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Custom 11">
      <a:dk1>
        <a:srgbClr val="44546A"/>
      </a:dk1>
      <a:lt1>
        <a:srgbClr val="FFFFFF"/>
      </a:lt1>
      <a:dk2>
        <a:srgbClr val="44546A"/>
      </a:dk2>
      <a:lt2>
        <a:srgbClr val="E7E6E6"/>
      </a:lt2>
      <a:accent1>
        <a:srgbClr val="501845"/>
      </a:accent1>
      <a:accent2>
        <a:srgbClr val="900C3E"/>
      </a:accent2>
      <a:accent3>
        <a:srgbClr val="C70039"/>
      </a:accent3>
      <a:accent4>
        <a:srgbClr val="ED4540"/>
      </a:accent4>
      <a:accent5>
        <a:srgbClr val="FF5733"/>
      </a:accent5>
      <a:accent6>
        <a:srgbClr val="BF360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