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9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0" r:id="rId16"/>
  </p:sldIdLst>
  <p:sldSz cx="12192000" cy="6858000"/>
  <p:notesSz cx="6858000" cy="12192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8" roundtripDataSignature="AMtx7mjyHH27di6NLG2gYqJBz/Lkz+w3h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132" y="1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DiBKs veiviser</c:v>
                </c:pt>
              </c:strCache>
            </c:strRef>
          </c:tx>
          <c:spPr>
            <a:solidFill>
              <a:srgbClr val="5C6E75"/>
            </a:solidFill>
            <a:effectLst/>
          </c:spPr>
          <c:invertIfNegative val="0"/>
          <c:dLbls>
            <c:numFmt formatCode="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b="0" i="0" u="none" strike="noStrike">
                    <a:solidFill>
                      <a:srgbClr val="1E2A2E"/>
                    </a:solidFill>
                    <a:latin typeface="Arial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Eksterne
oppslag</c:v>
                </c:pt>
                <c:pt idx="1">
                  <c:v>Gjetting</c:v>
                </c:pt>
                <c:pt idx="2">
                  <c:v>Selvtillit
(1–10)</c:v>
                </c:pt>
                <c:pt idx="3">
                  <c:v>Visualisering
(1–10)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8.75</c:v>
                </c:pt>
                <c:pt idx="1">
                  <c:v>3.875</c:v>
                </c:pt>
                <c:pt idx="2">
                  <c:v>5.63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90-4F40-964F-AFAB37C348E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TiltaksAID</c:v>
                </c:pt>
              </c:strCache>
            </c:strRef>
          </c:tx>
          <c:spPr>
            <a:solidFill>
              <a:srgbClr val="1B7E91"/>
            </a:solidFill>
            <a:effectLst/>
          </c:spPr>
          <c:invertIfNegative val="0"/>
          <c:dLbls>
            <c:numFmt formatCode="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b="0" i="0" u="none" strike="noStrike">
                    <a:solidFill>
                      <a:srgbClr val="1E2A2E"/>
                    </a:solidFill>
                    <a:latin typeface="Arial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Eksterne
oppslag</c:v>
                </c:pt>
                <c:pt idx="1">
                  <c:v>Gjetting</c:v>
                </c:pt>
                <c:pt idx="2">
                  <c:v>Selvtillit
(1–10)</c:v>
                </c:pt>
                <c:pt idx="3">
                  <c:v>Visualisering
(1–10)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2.375</c:v>
                </c:pt>
                <c:pt idx="1">
                  <c:v>2</c:v>
                </c:pt>
                <c:pt idx="2">
                  <c:v>7.63</c:v>
                </c:pt>
                <c:pt idx="3">
                  <c:v>7.75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790-4F40-964F-AFAB37C348E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5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50" b="0" i="0" u="none" strike="noStrike">
                <a:solidFill>
                  <a:srgbClr val="44555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0"/>
          <c:min val="0"/>
        </c:scaling>
        <c:delete val="0"/>
        <c:axPos val="l"/>
        <c:majorGridlines>
          <c:spPr>
            <a:ln w="6350" cap="flat">
              <a:solidFill>
                <a:srgbClr val="EAEF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8A989E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44555B"/>
              </a:solidFill>
            </a:defRPr>
          </a:pPr>
          <a:endParaRPr lang="en-US"/>
        </a:p>
      </c:txPr>
    </c:legend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914400"/>
            <a:ext cx="4572225" cy="4572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0"/>
            <a:ext cx="3000000" cy="300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" name="Google Shape;9;p1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0;p1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95" name="Google Shape;295;p10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10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0"/>
            <a:ext cx="3000000" cy="300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24" name="Google Shape;324;p11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11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0"/>
            <a:ext cx="3000000" cy="300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64" name="Google Shape;364;p12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p12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0"/>
            <a:ext cx="3000000" cy="300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96" name="Google Shape;396;p13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" name="Google Shape;397;p13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0"/>
            <a:ext cx="3000000" cy="300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19" name="Google Shape;419;p14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p14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0"/>
            <a:ext cx="3000000" cy="300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" name="Google Shape;20;p2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2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0"/>
            <a:ext cx="3000000" cy="300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1" name="Google Shape;51;p3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3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0"/>
            <a:ext cx="3000000" cy="300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1" name="Google Shape;91;p4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4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0"/>
            <a:ext cx="3000000" cy="300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0" name="Google Shape;140;p5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5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0"/>
            <a:ext cx="3000000" cy="300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0" name="Google Shape;180;p7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7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e33438a89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e33438a891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g3e33438a891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e4a3a439d8_4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0"/>
            <a:ext cx="3000000" cy="300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1" name="Google Shape;231;g3e4a3a439d8_4_3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g3e4a3a439d8_4_3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0"/>
            <a:ext cx="3000000" cy="300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1" name="Google Shape;261;p8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hyperlink" Target="http://dibkveiviser.geokrs.no/" TargetMode="External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E38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"/>
          <p:cNvSpPr/>
          <p:nvPr/>
        </p:nvSpPr>
        <p:spPr>
          <a:xfrm>
            <a:off x="822960" y="1371600"/>
            <a:ext cx="82296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AAE4A"/>
              </a:buClr>
              <a:buSzPts val="1300"/>
              <a:buFont typeface="Calibri"/>
              <a:buNone/>
            </a:pPr>
            <a:r>
              <a:rPr lang="en-US" sz="1300" b="1">
                <a:solidFill>
                  <a:srgbClr val="5AAE4A"/>
                </a:solidFill>
                <a:latin typeface="Calibri"/>
                <a:ea typeface="Calibri"/>
                <a:cs typeface="Calibri"/>
                <a:sym typeface="Calibri"/>
              </a:rPr>
              <a:t>BACHELOROPPGAVE  IS-314  ·  TEAM π  ·  MAI 2026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1"/>
          <p:cNvSpPr/>
          <p:nvPr/>
        </p:nvSpPr>
        <p:spPr>
          <a:xfrm>
            <a:off x="777240" y="1874520"/>
            <a:ext cx="96012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800"/>
              <a:buFont typeface="Georgia"/>
              <a:buNone/>
            </a:pPr>
            <a:r>
              <a:rPr lang="en-US" sz="7800" b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TiltaksAID</a:t>
            </a:r>
            <a:endParaRPr sz="7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1"/>
          <p:cNvSpPr/>
          <p:nvPr/>
        </p:nvSpPr>
        <p:spPr>
          <a:xfrm>
            <a:off x="822960" y="3246120"/>
            <a:ext cx="87783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E9F2F3"/>
              </a:buClr>
              <a:buSzPts val="2500"/>
              <a:buFont typeface="Georgia"/>
              <a:buNone/>
            </a:pPr>
            <a:r>
              <a:rPr lang="en-US" sz="2500" i="1">
                <a:solidFill>
                  <a:srgbClr val="E9F2F3"/>
                </a:solidFill>
                <a:latin typeface="Georgia"/>
                <a:ea typeface="Georgia"/>
                <a:cs typeface="Georgia"/>
                <a:sym typeface="Georgia"/>
              </a:rPr>
              <a:t>En kartbasert veiviser for bygging uten søknad</a:t>
            </a: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1"/>
          <p:cNvSpPr/>
          <p:nvPr/>
        </p:nvSpPr>
        <p:spPr>
          <a:xfrm>
            <a:off x="841248" y="4069080"/>
            <a:ext cx="640080" cy="64008"/>
          </a:xfrm>
          <a:prstGeom prst="rect">
            <a:avLst/>
          </a:prstGeom>
          <a:solidFill>
            <a:srgbClr val="5AAE4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1"/>
          <p:cNvSpPr/>
          <p:nvPr/>
        </p:nvSpPr>
        <p:spPr>
          <a:xfrm>
            <a:off x="822960" y="4251960"/>
            <a:ext cx="768096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9F2F3"/>
              </a:buClr>
              <a:buSzPts val="1400"/>
              <a:buFont typeface="Calibri"/>
              <a:buNone/>
            </a:pPr>
            <a:r>
              <a:rPr lang="en-US" sz="1400">
                <a:solidFill>
                  <a:srgbClr val="E9F2F3"/>
                </a:solidFill>
                <a:latin typeface="Calibri"/>
                <a:ea typeface="Calibri"/>
                <a:cs typeface="Calibri"/>
                <a:sym typeface="Calibri"/>
              </a:rPr>
              <a:t>Et samarbeid med Kristiansand kommune – Plan og bygg.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9F2F3"/>
              </a:buClr>
              <a:buSzPts val="1400"/>
              <a:buFont typeface="Calibri"/>
              <a:buNone/>
            </a:pPr>
            <a:r>
              <a:rPr lang="en-US" sz="1400">
                <a:solidFill>
                  <a:srgbClr val="E9F2F3"/>
                </a:solidFill>
                <a:latin typeface="Calibri"/>
                <a:ea typeface="Calibri"/>
                <a:cs typeface="Calibri"/>
                <a:sym typeface="Calibri"/>
              </a:rPr>
              <a:t>Gjør det enklere for innbyggere å forstå om garasje, bod eller tilbygg kan settes opp uten byggesøknad.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1"/>
          <p:cNvSpPr/>
          <p:nvPr/>
        </p:nvSpPr>
        <p:spPr>
          <a:xfrm>
            <a:off x="822960" y="5943600"/>
            <a:ext cx="105156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C6E75"/>
              </a:buClr>
              <a:buSzPts val="1150"/>
              <a:buFont typeface="Calibri"/>
              <a:buNone/>
            </a:pPr>
            <a:r>
              <a:rPr lang="en-US" sz="1150">
                <a:solidFill>
                  <a:srgbClr val="5C6E75"/>
                </a:solidFill>
                <a:latin typeface="Calibri"/>
                <a:ea typeface="Calibri"/>
                <a:cs typeface="Calibri"/>
                <a:sym typeface="Calibri"/>
              </a:rPr>
              <a:t>Mathias J. B. Jørgensen  ·  Fredrik S. Husebø  ·  Aaron Silber  ·  Akinkunmi O. Akintola  ·  Elias D. Simonsen</a:t>
            </a:r>
            <a:endParaRPr sz="11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0"/>
          <p:cNvSpPr/>
          <p:nvPr/>
        </p:nvSpPr>
        <p:spPr>
          <a:xfrm>
            <a:off x="548640" y="475488"/>
            <a:ext cx="420624" cy="420624"/>
          </a:xfrm>
          <a:prstGeom prst="ellipse">
            <a:avLst/>
          </a:prstGeom>
          <a:solidFill>
            <a:srgbClr val="1B7E9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10"/>
          <p:cNvSpPr/>
          <p:nvPr/>
        </p:nvSpPr>
        <p:spPr>
          <a:xfrm>
            <a:off x="548640" y="475488"/>
            <a:ext cx="420624" cy="420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lang="en-US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10"/>
          <p:cNvSpPr/>
          <p:nvPr/>
        </p:nvSpPr>
        <p:spPr>
          <a:xfrm>
            <a:off x="1115568" y="475488"/>
            <a:ext cx="10058400" cy="420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7E91"/>
              </a:buClr>
              <a:buSzPts val="1200"/>
              <a:buFont typeface="Calibri"/>
              <a:buNone/>
            </a:pPr>
            <a:r>
              <a:rPr lang="en-US" sz="1200" b="1">
                <a:solidFill>
                  <a:srgbClr val="1B7E91"/>
                </a:solidFill>
                <a:latin typeface="Calibri"/>
                <a:ea typeface="Calibri"/>
                <a:cs typeface="Calibri"/>
                <a:sym typeface="Calibri"/>
              </a:rPr>
              <a:t>EVALUERING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10"/>
          <p:cNvSpPr/>
          <p:nvPr/>
        </p:nvSpPr>
        <p:spPr>
          <a:xfrm>
            <a:off x="530352" y="914400"/>
            <a:ext cx="11064240" cy="868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2E38"/>
              </a:buClr>
              <a:buSzPts val="3100"/>
              <a:buFont typeface="Georgia"/>
              <a:buNone/>
            </a:pPr>
            <a:r>
              <a:rPr lang="en-US" sz="3100" b="1">
                <a:solidFill>
                  <a:srgbClr val="0F2E38"/>
                </a:solidFill>
                <a:latin typeface="Georgia"/>
                <a:ea typeface="Georgia"/>
                <a:cs typeface="Georgia"/>
                <a:sym typeface="Georgia"/>
              </a:rPr>
              <a:t>TiltaksAID målt mot DiBKs veiviser</a:t>
            </a:r>
            <a:endParaRPr sz="3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10"/>
          <p:cNvSpPr/>
          <p:nvPr/>
        </p:nvSpPr>
        <p:spPr>
          <a:xfrm>
            <a:off x="548640" y="6400800"/>
            <a:ext cx="3657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C6E75"/>
              </a:buClr>
              <a:buSzPts val="900"/>
              <a:buFont typeface="Calibri"/>
              <a:buNone/>
            </a:pPr>
            <a:r>
              <a:rPr lang="en-US" sz="900" b="1">
                <a:solidFill>
                  <a:srgbClr val="5C6E75"/>
                </a:solidFill>
                <a:latin typeface="Calibri"/>
                <a:ea typeface="Calibri"/>
                <a:cs typeface="Calibri"/>
                <a:sym typeface="Calibri"/>
              </a:rPr>
              <a:t>TiltaksAID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10"/>
          <p:cNvSpPr/>
          <p:nvPr/>
        </p:nvSpPr>
        <p:spPr>
          <a:xfrm>
            <a:off x="3657600" y="6400800"/>
            <a:ext cx="5943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5C6E75"/>
              </a:buClr>
              <a:buSzPts val="900"/>
              <a:buFont typeface="Calibri"/>
              <a:buNone/>
            </a:pPr>
            <a:r>
              <a:rPr lang="en-US" sz="900">
                <a:solidFill>
                  <a:srgbClr val="5C6E75"/>
                </a:solidFill>
                <a:latin typeface="Calibri"/>
                <a:ea typeface="Calibri"/>
                <a:cs typeface="Calibri"/>
                <a:sym typeface="Calibri"/>
              </a:rPr>
              <a:t>Evaluering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10"/>
          <p:cNvSpPr/>
          <p:nvPr/>
        </p:nvSpPr>
        <p:spPr>
          <a:xfrm>
            <a:off x="10058400" y="6400800"/>
            <a:ext cx="158191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5C6E75"/>
              </a:buClr>
              <a:buSzPts val="900"/>
              <a:buFont typeface="Calibri"/>
              <a:buNone/>
            </a:pPr>
            <a:r>
              <a:rPr lang="en-US" sz="900">
                <a:solidFill>
                  <a:srgbClr val="5C6E75"/>
                </a:solidFill>
                <a:latin typeface="Calibri"/>
                <a:ea typeface="Calibri"/>
                <a:cs typeface="Calibri"/>
                <a:sym typeface="Calibri"/>
              </a:rPr>
              <a:t>10 / 14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10"/>
          <p:cNvSpPr/>
          <p:nvPr/>
        </p:nvSpPr>
        <p:spPr>
          <a:xfrm>
            <a:off x="548640" y="1627632"/>
            <a:ext cx="1051560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C6E75"/>
              </a:buClr>
              <a:buSzPts val="1350"/>
              <a:buFont typeface="Calibri"/>
              <a:buNone/>
            </a:pPr>
            <a:r>
              <a:rPr lang="en-US" sz="1350" i="1">
                <a:solidFill>
                  <a:srgbClr val="5C6E75"/>
                </a:solidFill>
                <a:latin typeface="Calibri"/>
                <a:ea typeface="Calibri"/>
                <a:cs typeface="Calibri"/>
                <a:sym typeface="Calibri"/>
              </a:rPr>
              <a:t>Kvalitativ evaluering: 8 deltakere løste samme oppgave i begge verktøy, uten å vite hvilket vi hadde laget.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10"/>
          <p:cNvSpPr/>
          <p:nvPr/>
        </p:nvSpPr>
        <p:spPr>
          <a:xfrm>
            <a:off x="548640" y="2148840"/>
            <a:ext cx="6766560" cy="3246120"/>
          </a:xfrm>
          <a:prstGeom prst="roundRect">
            <a:avLst>
              <a:gd name="adj" fmla="val 2254"/>
            </a:avLst>
          </a:prstGeom>
          <a:solidFill>
            <a:srgbClr val="FFFFFF"/>
          </a:solidFill>
          <a:ln w="12700" cap="flat" cmpd="sng">
            <a:solidFill>
              <a:srgbClr val="D7E3E5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38100" dir="8100000" algn="bl" rotWithShape="0">
              <a:srgbClr val="0F2E38">
                <a:alpha val="1294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10"/>
          <p:cNvSpPr/>
          <p:nvPr/>
        </p:nvSpPr>
        <p:spPr>
          <a:xfrm>
            <a:off x="777240" y="2249424"/>
            <a:ext cx="63093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2E38"/>
              </a:buClr>
              <a:buSzPts val="1100"/>
              <a:buFont typeface="Calibri"/>
              <a:buNone/>
            </a:pPr>
            <a:r>
              <a:rPr lang="en-US" sz="1100" b="1">
                <a:solidFill>
                  <a:srgbClr val="0F2E38"/>
                </a:solidFill>
                <a:latin typeface="Calibri"/>
                <a:ea typeface="Calibri"/>
                <a:cs typeface="Calibri"/>
                <a:sym typeface="Calibri"/>
              </a:rPr>
              <a:t>Snittresultater per kriterium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308" name="Google Shape;308;p10"/>
          <p:cNvGraphicFramePr/>
          <p:nvPr/>
        </p:nvGraphicFramePr>
        <p:xfrm>
          <a:off x="640080" y="2542032"/>
          <a:ext cx="658368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09" name="Google Shape;309;p10"/>
          <p:cNvSpPr/>
          <p:nvPr/>
        </p:nvSpPr>
        <p:spPr>
          <a:xfrm>
            <a:off x="7543800" y="2148840"/>
            <a:ext cx="4096512" cy="1371600"/>
          </a:xfrm>
          <a:prstGeom prst="roundRect">
            <a:avLst>
              <a:gd name="adj" fmla="val 5333"/>
            </a:avLst>
          </a:prstGeom>
          <a:solidFill>
            <a:srgbClr val="0F2E3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10"/>
          <p:cNvSpPr/>
          <p:nvPr/>
        </p:nvSpPr>
        <p:spPr>
          <a:xfrm>
            <a:off x="7772400" y="2212848"/>
            <a:ext cx="1828800" cy="1234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AAE4A"/>
              </a:buClr>
              <a:buSzPts val="3800"/>
              <a:buFont typeface="Georgia"/>
              <a:buNone/>
            </a:pPr>
            <a:r>
              <a:rPr lang="en-US" sz="3800" b="1">
                <a:solidFill>
                  <a:srgbClr val="5AAE4A"/>
                </a:solidFill>
                <a:latin typeface="Georgia"/>
                <a:ea typeface="Georgia"/>
                <a:cs typeface="Georgia"/>
                <a:sym typeface="Georgia"/>
              </a:rPr>
              <a:t>−36 %</a:t>
            </a:r>
            <a:endParaRPr sz="3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10"/>
          <p:cNvSpPr/>
          <p:nvPr/>
        </p:nvSpPr>
        <p:spPr>
          <a:xfrm>
            <a:off x="9555480" y="2148840"/>
            <a:ext cx="1901952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lang="en-US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kortere tid på oppgaven</a:t>
            </a:r>
            <a:br>
              <a:rPr lang="en-US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050">
                <a:solidFill>
                  <a:srgbClr val="E9F2F3"/>
                </a:solidFill>
                <a:latin typeface="Calibri"/>
                <a:ea typeface="Calibri"/>
                <a:cs typeface="Calibri"/>
                <a:sym typeface="Calibri"/>
              </a:rPr>
              <a:t>21:42 -&gt;  13:57 i snitt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10"/>
          <p:cNvSpPr/>
          <p:nvPr/>
        </p:nvSpPr>
        <p:spPr>
          <a:xfrm>
            <a:off x="7543800" y="3657600"/>
            <a:ext cx="4096512" cy="512064"/>
          </a:xfrm>
          <a:prstGeom prst="roundRect">
            <a:avLst>
              <a:gd name="adj" fmla="val 8929"/>
            </a:avLst>
          </a:prstGeom>
          <a:solidFill>
            <a:srgbClr val="F4F8F9"/>
          </a:solidFill>
          <a:ln w="12700" cap="flat" cmpd="sng">
            <a:solidFill>
              <a:srgbClr val="D7E3E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3" name="Google Shape;313;p10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90104" y="3776472"/>
            <a:ext cx="274320" cy="274320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Google Shape;314;p10"/>
          <p:cNvSpPr/>
          <p:nvPr/>
        </p:nvSpPr>
        <p:spPr>
          <a:xfrm>
            <a:off x="8074152" y="3657600"/>
            <a:ext cx="3438144" cy="512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E2A2E"/>
              </a:buClr>
              <a:buSzPts val="980"/>
              <a:buFont typeface="Calibri"/>
              <a:buNone/>
            </a:pPr>
            <a:r>
              <a:rPr lang="en-US" sz="980">
                <a:solidFill>
                  <a:srgbClr val="1E2A2E"/>
                </a:solidFill>
                <a:latin typeface="Calibri"/>
                <a:ea typeface="Calibri"/>
                <a:cs typeface="Calibri"/>
                <a:sym typeface="Calibri"/>
              </a:rPr>
              <a:t>Færre eksterne oppslag, mindre gjetting og høyere selvtillit – lavere kognitiv belastning.</a:t>
            </a:r>
            <a:endParaRPr sz="9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10"/>
          <p:cNvSpPr/>
          <p:nvPr/>
        </p:nvSpPr>
        <p:spPr>
          <a:xfrm>
            <a:off x="7543800" y="4251960"/>
            <a:ext cx="4096512" cy="512064"/>
          </a:xfrm>
          <a:prstGeom prst="roundRect">
            <a:avLst>
              <a:gd name="adj" fmla="val 8929"/>
            </a:avLst>
          </a:prstGeom>
          <a:solidFill>
            <a:srgbClr val="F4F8F9"/>
          </a:solidFill>
          <a:ln w="12700" cap="flat" cmpd="sng">
            <a:solidFill>
              <a:srgbClr val="D7E3E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6" name="Google Shape;316;p10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90104" y="4370832"/>
            <a:ext cx="274320" cy="274320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10"/>
          <p:cNvSpPr/>
          <p:nvPr/>
        </p:nvSpPr>
        <p:spPr>
          <a:xfrm>
            <a:off x="8074152" y="4251960"/>
            <a:ext cx="3438144" cy="512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E2A2E"/>
              </a:buClr>
              <a:buSzPts val="980"/>
              <a:buFont typeface="Calibri"/>
              <a:buNone/>
            </a:pPr>
            <a:r>
              <a:rPr lang="en-US" sz="980">
                <a:solidFill>
                  <a:srgbClr val="1E2A2E"/>
                </a:solidFill>
                <a:latin typeface="Calibri"/>
                <a:ea typeface="Calibri"/>
                <a:cs typeface="Calibri"/>
                <a:sym typeface="Calibri"/>
              </a:rPr>
              <a:t>Brukerne syntes det var klart enklere å visualisere grenser og avstander på kartet.</a:t>
            </a:r>
            <a:endParaRPr sz="9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10"/>
          <p:cNvSpPr/>
          <p:nvPr/>
        </p:nvSpPr>
        <p:spPr>
          <a:xfrm>
            <a:off x="7543800" y="4846320"/>
            <a:ext cx="4096512" cy="512064"/>
          </a:xfrm>
          <a:prstGeom prst="roundRect">
            <a:avLst>
              <a:gd name="adj" fmla="val 8929"/>
            </a:avLst>
          </a:prstGeom>
          <a:solidFill>
            <a:srgbClr val="FBF1E2"/>
          </a:solidFill>
          <a:ln w="12700" cap="flat" cmpd="sng">
            <a:solidFill>
              <a:srgbClr val="EBD3A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9" name="Google Shape;319;p10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90104" y="4965192"/>
            <a:ext cx="274320" cy="274320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10"/>
          <p:cNvSpPr/>
          <p:nvPr/>
        </p:nvSpPr>
        <p:spPr>
          <a:xfrm>
            <a:off x="8074152" y="4846320"/>
            <a:ext cx="3438144" cy="512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E2A2E"/>
              </a:buClr>
              <a:buSzPts val="980"/>
              <a:buFont typeface="Calibri"/>
              <a:buNone/>
            </a:pPr>
            <a:r>
              <a:rPr lang="en-US" sz="980">
                <a:solidFill>
                  <a:srgbClr val="1E2A2E"/>
                </a:solidFill>
                <a:latin typeface="Calibri"/>
                <a:ea typeface="Calibri"/>
                <a:cs typeface="Calibri"/>
                <a:sym typeface="Calibri"/>
              </a:rPr>
              <a:t>Men: feilraten doblet seg (0,6 → 1,5) – unøyaktig tegning påvirket svarene.</a:t>
            </a:r>
            <a:endParaRPr sz="9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10"/>
          <p:cNvSpPr/>
          <p:nvPr/>
        </p:nvSpPr>
        <p:spPr>
          <a:xfrm>
            <a:off x="548640" y="5511830"/>
            <a:ext cx="110916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F2E38"/>
              </a:buClr>
              <a:buSzPts val="1150"/>
              <a:buFont typeface="Calibri"/>
              <a:buNone/>
            </a:pPr>
            <a:r>
              <a:rPr lang="en-US" sz="1150" i="1">
                <a:solidFill>
                  <a:srgbClr val="0F2E38"/>
                </a:solidFill>
                <a:latin typeface="Calibri"/>
                <a:ea typeface="Calibri"/>
                <a:cs typeface="Calibri"/>
                <a:sym typeface="Calibri"/>
              </a:rPr>
              <a:t>Et verktøy som øker selvtilliten samtidig som feilraten stiger og som flere oppfattet som en offentlig godkjenning, er nettopp den tillit–nøyaktighet-gapet vi må lukke.</a:t>
            </a:r>
            <a:endParaRPr sz="11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11"/>
          <p:cNvSpPr/>
          <p:nvPr/>
        </p:nvSpPr>
        <p:spPr>
          <a:xfrm>
            <a:off x="548640" y="475488"/>
            <a:ext cx="420624" cy="420624"/>
          </a:xfrm>
          <a:prstGeom prst="ellipse">
            <a:avLst/>
          </a:prstGeom>
          <a:solidFill>
            <a:srgbClr val="1B7E9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11"/>
          <p:cNvSpPr/>
          <p:nvPr/>
        </p:nvSpPr>
        <p:spPr>
          <a:xfrm>
            <a:off x="548640" y="475488"/>
            <a:ext cx="420624" cy="420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lang="en-US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11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11"/>
          <p:cNvSpPr/>
          <p:nvPr/>
        </p:nvSpPr>
        <p:spPr>
          <a:xfrm>
            <a:off x="1115568" y="475488"/>
            <a:ext cx="10058400" cy="420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7E91"/>
              </a:buClr>
              <a:buSzPts val="1200"/>
              <a:buFont typeface="Calibri"/>
              <a:buNone/>
            </a:pPr>
            <a:r>
              <a:rPr lang="en-US" sz="1200" b="1">
                <a:solidFill>
                  <a:srgbClr val="1B7E91"/>
                </a:solidFill>
                <a:latin typeface="Calibri"/>
                <a:ea typeface="Calibri"/>
                <a:cs typeface="Calibri"/>
                <a:sym typeface="Calibri"/>
              </a:rPr>
              <a:t>ETTER INNLEVERING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Google Shape;330;p11"/>
          <p:cNvSpPr/>
          <p:nvPr/>
        </p:nvSpPr>
        <p:spPr>
          <a:xfrm>
            <a:off x="530352" y="914400"/>
            <a:ext cx="11064240" cy="868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2E38"/>
              </a:buClr>
              <a:buSzPts val="3100"/>
              <a:buFont typeface="Georgia"/>
              <a:buNone/>
            </a:pPr>
            <a:r>
              <a:rPr lang="en-US" sz="3100" b="1">
                <a:solidFill>
                  <a:srgbClr val="0F2E38"/>
                </a:solidFill>
                <a:latin typeface="Georgia"/>
                <a:ea typeface="Georgia"/>
                <a:cs typeface="Georgia"/>
                <a:sym typeface="Georgia"/>
              </a:rPr>
              <a:t>Hva vi forbedret videre</a:t>
            </a:r>
            <a:endParaRPr sz="3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11"/>
          <p:cNvSpPr/>
          <p:nvPr/>
        </p:nvSpPr>
        <p:spPr>
          <a:xfrm>
            <a:off x="548640" y="6400800"/>
            <a:ext cx="3657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C6E75"/>
              </a:buClr>
              <a:buSzPts val="900"/>
              <a:buFont typeface="Calibri"/>
              <a:buNone/>
            </a:pPr>
            <a:r>
              <a:rPr lang="en-US" sz="900" b="1">
                <a:solidFill>
                  <a:srgbClr val="5C6E75"/>
                </a:solidFill>
                <a:latin typeface="Calibri"/>
                <a:ea typeface="Calibri"/>
                <a:cs typeface="Calibri"/>
                <a:sym typeface="Calibri"/>
              </a:rPr>
              <a:t>TiltaksAID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11"/>
          <p:cNvSpPr/>
          <p:nvPr/>
        </p:nvSpPr>
        <p:spPr>
          <a:xfrm>
            <a:off x="3657600" y="6400800"/>
            <a:ext cx="5943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5C6E75"/>
              </a:buClr>
              <a:buSzPts val="900"/>
              <a:buFont typeface="Calibri"/>
              <a:buNone/>
            </a:pPr>
            <a:r>
              <a:rPr lang="en-US" sz="900">
                <a:solidFill>
                  <a:srgbClr val="5C6E75"/>
                </a:solidFill>
                <a:latin typeface="Calibri"/>
                <a:ea typeface="Calibri"/>
                <a:cs typeface="Calibri"/>
                <a:sym typeface="Calibri"/>
              </a:rPr>
              <a:t>Endringer etter innlevering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11"/>
          <p:cNvSpPr/>
          <p:nvPr/>
        </p:nvSpPr>
        <p:spPr>
          <a:xfrm>
            <a:off x="10058400" y="6400800"/>
            <a:ext cx="158191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5C6E75"/>
              </a:buClr>
              <a:buSzPts val="900"/>
              <a:buFont typeface="Calibri"/>
              <a:buNone/>
            </a:pPr>
            <a:r>
              <a:rPr lang="en-US" sz="900">
                <a:solidFill>
                  <a:srgbClr val="5C6E75"/>
                </a:solidFill>
                <a:latin typeface="Calibri"/>
                <a:ea typeface="Calibri"/>
                <a:cs typeface="Calibri"/>
                <a:sym typeface="Calibri"/>
              </a:rPr>
              <a:t>11 / 14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11"/>
          <p:cNvSpPr/>
          <p:nvPr/>
        </p:nvSpPr>
        <p:spPr>
          <a:xfrm>
            <a:off x="548640" y="1627632"/>
            <a:ext cx="1069848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C6E75"/>
              </a:buClr>
              <a:buSzPts val="1400"/>
              <a:buFont typeface="Calibri"/>
              <a:buNone/>
            </a:pPr>
            <a:r>
              <a:rPr lang="en-US" sz="1400" i="1">
                <a:solidFill>
                  <a:srgbClr val="5C6E75"/>
                </a:solidFill>
                <a:latin typeface="Calibri"/>
                <a:ea typeface="Calibri"/>
                <a:cs typeface="Calibri"/>
                <a:sym typeface="Calibri"/>
              </a:rPr>
              <a:t>Evalueringen pekte rett på hva som må prioriteres – disse endringene adresserer tillit–nøyaktighet-gapet direkte.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11"/>
          <p:cNvSpPr/>
          <p:nvPr/>
        </p:nvSpPr>
        <p:spPr>
          <a:xfrm>
            <a:off x="548640" y="2194560"/>
            <a:ext cx="3520440" cy="2286000"/>
          </a:xfrm>
          <a:prstGeom prst="roundRect">
            <a:avLst>
              <a:gd name="adj" fmla="val 3200"/>
            </a:avLst>
          </a:prstGeom>
          <a:solidFill>
            <a:srgbClr val="FFFFFF"/>
          </a:solidFill>
          <a:ln w="12700" cap="flat" cmpd="sng">
            <a:solidFill>
              <a:srgbClr val="D7E3E5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38100" dir="8100000" algn="bl" rotWithShape="0">
              <a:srgbClr val="0F2E38">
                <a:alpha val="1294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11"/>
          <p:cNvSpPr/>
          <p:nvPr/>
        </p:nvSpPr>
        <p:spPr>
          <a:xfrm>
            <a:off x="548640" y="2194560"/>
            <a:ext cx="3520440" cy="91440"/>
          </a:xfrm>
          <a:prstGeom prst="rect">
            <a:avLst/>
          </a:prstGeom>
          <a:solidFill>
            <a:srgbClr val="5AAE4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11"/>
          <p:cNvSpPr/>
          <p:nvPr/>
        </p:nvSpPr>
        <p:spPr>
          <a:xfrm>
            <a:off x="822960" y="2487168"/>
            <a:ext cx="731520" cy="731520"/>
          </a:xfrm>
          <a:prstGeom prst="ellipse">
            <a:avLst/>
          </a:prstGeom>
          <a:solidFill>
            <a:srgbClr val="1B7E9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8" name="Google Shape;338;p11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3155" y="2677363"/>
            <a:ext cx="351130" cy="351130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p11"/>
          <p:cNvSpPr/>
          <p:nvPr/>
        </p:nvSpPr>
        <p:spPr>
          <a:xfrm>
            <a:off x="3355848" y="2505456"/>
            <a:ext cx="457200" cy="457200"/>
          </a:xfrm>
          <a:prstGeom prst="ellipse">
            <a:avLst/>
          </a:prstGeom>
          <a:solidFill>
            <a:srgbClr val="E9F2F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11"/>
          <p:cNvSpPr/>
          <p:nvPr/>
        </p:nvSpPr>
        <p:spPr>
          <a:xfrm>
            <a:off x="3355848" y="2505456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B7E91"/>
              </a:buClr>
              <a:buSzPts val="1600"/>
              <a:buFont typeface="Georgia"/>
              <a:buNone/>
            </a:pPr>
            <a:r>
              <a:rPr lang="en-US" sz="1600" b="1">
                <a:solidFill>
                  <a:srgbClr val="1B7E91"/>
                </a:solidFill>
                <a:latin typeface="Georgia"/>
                <a:ea typeface="Georgia"/>
                <a:cs typeface="Georgia"/>
                <a:sym typeface="Georgia"/>
              </a:rPr>
              <a:t>1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11"/>
          <p:cNvSpPr/>
          <p:nvPr/>
        </p:nvSpPr>
        <p:spPr>
          <a:xfrm>
            <a:off x="822960" y="3291840"/>
            <a:ext cx="2990088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2E38"/>
              </a:buClr>
              <a:buSzPts val="1450"/>
              <a:buFont typeface="Georgia"/>
              <a:buNone/>
            </a:pPr>
            <a:r>
              <a:rPr lang="en-US" sz="1450" b="1">
                <a:solidFill>
                  <a:srgbClr val="0F2E38"/>
                </a:solidFill>
                <a:latin typeface="Georgia"/>
                <a:ea typeface="Georgia"/>
                <a:cs typeface="Georgia"/>
                <a:sym typeface="Georgia"/>
              </a:rPr>
              <a:t>Tydeligere tutorial</a:t>
            </a:r>
            <a:endParaRPr sz="14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p11"/>
          <p:cNvSpPr/>
          <p:nvPr/>
        </p:nvSpPr>
        <p:spPr>
          <a:xfrm>
            <a:off x="822960" y="3895344"/>
            <a:ext cx="2990088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1E2A2E"/>
              </a:buClr>
              <a:buSzPts val="1080"/>
              <a:buFont typeface="Calibri"/>
              <a:buNone/>
            </a:pPr>
            <a:r>
              <a:rPr lang="en-US" sz="1080">
                <a:solidFill>
                  <a:srgbClr val="1E2A2E"/>
                </a:solidFill>
                <a:latin typeface="Calibri"/>
                <a:ea typeface="Calibri"/>
                <a:cs typeface="Calibri"/>
                <a:sym typeface="Calibri"/>
              </a:rPr>
              <a:t>Vises automatisk etter eiendomssøk og forklarer tegneverktøyet – senker feilraten og intrinsisk belastning.</a:t>
            </a:r>
            <a:endParaRPr sz="10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p11"/>
          <p:cNvSpPr/>
          <p:nvPr/>
        </p:nvSpPr>
        <p:spPr>
          <a:xfrm>
            <a:off x="4334256" y="2194560"/>
            <a:ext cx="3520440" cy="2286000"/>
          </a:xfrm>
          <a:prstGeom prst="roundRect">
            <a:avLst>
              <a:gd name="adj" fmla="val 3200"/>
            </a:avLst>
          </a:prstGeom>
          <a:solidFill>
            <a:srgbClr val="FFFFFF"/>
          </a:solidFill>
          <a:ln w="12700" cap="flat" cmpd="sng">
            <a:solidFill>
              <a:srgbClr val="D7E3E5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38100" dir="8100000" algn="bl" rotWithShape="0">
              <a:srgbClr val="0F2E38">
                <a:alpha val="1294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11"/>
          <p:cNvSpPr/>
          <p:nvPr/>
        </p:nvSpPr>
        <p:spPr>
          <a:xfrm>
            <a:off x="4334256" y="2194560"/>
            <a:ext cx="3520440" cy="91440"/>
          </a:xfrm>
          <a:prstGeom prst="rect">
            <a:avLst/>
          </a:prstGeom>
          <a:solidFill>
            <a:srgbClr val="5AAE4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11"/>
          <p:cNvSpPr/>
          <p:nvPr/>
        </p:nvSpPr>
        <p:spPr>
          <a:xfrm>
            <a:off x="4608576" y="2487168"/>
            <a:ext cx="731520" cy="731520"/>
          </a:xfrm>
          <a:prstGeom prst="ellipse">
            <a:avLst/>
          </a:prstGeom>
          <a:solidFill>
            <a:srgbClr val="1B7E9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6" name="Google Shape;346;p11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98771" y="2677363"/>
            <a:ext cx="351130" cy="351130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p11"/>
          <p:cNvSpPr/>
          <p:nvPr/>
        </p:nvSpPr>
        <p:spPr>
          <a:xfrm>
            <a:off x="7141464" y="2505456"/>
            <a:ext cx="457200" cy="457200"/>
          </a:xfrm>
          <a:prstGeom prst="ellipse">
            <a:avLst/>
          </a:prstGeom>
          <a:solidFill>
            <a:srgbClr val="E9F2F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11"/>
          <p:cNvSpPr/>
          <p:nvPr/>
        </p:nvSpPr>
        <p:spPr>
          <a:xfrm>
            <a:off x="7141464" y="2505456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B7E91"/>
              </a:buClr>
              <a:buSzPts val="1600"/>
              <a:buFont typeface="Georgia"/>
              <a:buNone/>
            </a:pPr>
            <a:r>
              <a:rPr lang="en-US" sz="1600" b="1">
                <a:solidFill>
                  <a:srgbClr val="1B7E91"/>
                </a:solidFill>
                <a:latin typeface="Georgia"/>
                <a:ea typeface="Georgia"/>
                <a:cs typeface="Georgia"/>
                <a:sym typeface="Georgia"/>
              </a:rPr>
              <a:t>2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11"/>
          <p:cNvSpPr/>
          <p:nvPr/>
        </p:nvSpPr>
        <p:spPr>
          <a:xfrm>
            <a:off x="4608576" y="3291840"/>
            <a:ext cx="2990088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2E38"/>
              </a:buClr>
              <a:buSzPts val="1450"/>
              <a:buFont typeface="Georgia"/>
              <a:buNone/>
            </a:pPr>
            <a:r>
              <a:rPr lang="en-US" sz="1450" b="1">
                <a:solidFill>
                  <a:srgbClr val="0F2E38"/>
                </a:solidFill>
                <a:latin typeface="Georgia"/>
                <a:ea typeface="Georgia"/>
                <a:cs typeface="Georgia"/>
                <a:sym typeface="Georgia"/>
              </a:rPr>
              <a:t>Automatisk henting av arealplaner</a:t>
            </a:r>
            <a:endParaRPr sz="14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11"/>
          <p:cNvSpPr/>
          <p:nvPr/>
        </p:nvSpPr>
        <p:spPr>
          <a:xfrm>
            <a:off x="4608576" y="3895344"/>
            <a:ext cx="2990088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1E2A2E"/>
              </a:buClr>
              <a:buSzPts val="1080"/>
              <a:buFont typeface="Calibri"/>
              <a:buNone/>
            </a:pPr>
            <a:r>
              <a:rPr lang="en-US" sz="1080">
                <a:solidFill>
                  <a:srgbClr val="1E2A2E"/>
                </a:solidFill>
                <a:latin typeface="Calibri"/>
                <a:ea typeface="Calibri"/>
                <a:cs typeface="Calibri"/>
                <a:sym typeface="Calibri"/>
              </a:rPr>
              <a:t>Eiendomsspesifikke planer hentes og vises, slik at brukeren slipper å lete dem opp selv.</a:t>
            </a:r>
            <a:endParaRPr sz="10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11"/>
          <p:cNvSpPr/>
          <p:nvPr/>
        </p:nvSpPr>
        <p:spPr>
          <a:xfrm>
            <a:off x="8119872" y="2194560"/>
            <a:ext cx="3520440" cy="2286000"/>
          </a:xfrm>
          <a:prstGeom prst="roundRect">
            <a:avLst>
              <a:gd name="adj" fmla="val 3200"/>
            </a:avLst>
          </a:prstGeom>
          <a:solidFill>
            <a:srgbClr val="FFFFFF"/>
          </a:solidFill>
          <a:ln w="12700" cap="flat" cmpd="sng">
            <a:solidFill>
              <a:srgbClr val="D7E3E5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38100" dir="8100000" algn="bl" rotWithShape="0">
              <a:srgbClr val="0F2E38">
                <a:alpha val="1294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11"/>
          <p:cNvSpPr/>
          <p:nvPr/>
        </p:nvSpPr>
        <p:spPr>
          <a:xfrm>
            <a:off x="8119872" y="2194560"/>
            <a:ext cx="3520440" cy="91440"/>
          </a:xfrm>
          <a:prstGeom prst="rect">
            <a:avLst/>
          </a:prstGeom>
          <a:solidFill>
            <a:srgbClr val="5AAE4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11"/>
          <p:cNvSpPr/>
          <p:nvPr/>
        </p:nvSpPr>
        <p:spPr>
          <a:xfrm>
            <a:off x="8394192" y="2487168"/>
            <a:ext cx="731520" cy="731520"/>
          </a:xfrm>
          <a:prstGeom prst="ellipse">
            <a:avLst/>
          </a:prstGeom>
          <a:solidFill>
            <a:srgbClr val="1B7E9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4" name="Google Shape;354;p11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584387" y="2677363"/>
            <a:ext cx="351130" cy="351130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11"/>
          <p:cNvSpPr/>
          <p:nvPr/>
        </p:nvSpPr>
        <p:spPr>
          <a:xfrm>
            <a:off x="10927080" y="2505456"/>
            <a:ext cx="457200" cy="457200"/>
          </a:xfrm>
          <a:prstGeom prst="ellipse">
            <a:avLst/>
          </a:prstGeom>
          <a:solidFill>
            <a:srgbClr val="E9F2F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11"/>
          <p:cNvSpPr/>
          <p:nvPr/>
        </p:nvSpPr>
        <p:spPr>
          <a:xfrm>
            <a:off x="10927080" y="2505456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B7E91"/>
              </a:buClr>
              <a:buSzPts val="1600"/>
              <a:buFont typeface="Georgia"/>
              <a:buNone/>
            </a:pPr>
            <a:r>
              <a:rPr lang="en-US" sz="1600" b="1">
                <a:solidFill>
                  <a:srgbClr val="1B7E91"/>
                </a:solidFill>
                <a:latin typeface="Georgia"/>
                <a:ea typeface="Georgia"/>
                <a:cs typeface="Georgia"/>
                <a:sym typeface="Georgia"/>
              </a:rPr>
              <a:t>3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11"/>
          <p:cNvSpPr/>
          <p:nvPr/>
        </p:nvSpPr>
        <p:spPr>
          <a:xfrm>
            <a:off x="8394192" y="3291840"/>
            <a:ext cx="2990088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2E38"/>
              </a:buClr>
              <a:buSzPts val="1450"/>
              <a:buFont typeface="Georgia"/>
              <a:buNone/>
            </a:pPr>
            <a:r>
              <a:rPr lang="en-US" sz="1450" b="1">
                <a:solidFill>
                  <a:srgbClr val="0F2E38"/>
                </a:solidFill>
                <a:latin typeface="Georgia"/>
                <a:ea typeface="Georgia"/>
                <a:cs typeface="Georgia"/>
                <a:sym typeface="Georgia"/>
              </a:rPr>
              <a:t>Visualisering av fagbegreper</a:t>
            </a:r>
            <a:endParaRPr sz="14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11"/>
          <p:cNvSpPr/>
          <p:nvPr/>
        </p:nvSpPr>
        <p:spPr>
          <a:xfrm>
            <a:off x="8394192" y="3895344"/>
            <a:ext cx="2990088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1E2A2E"/>
              </a:buClr>
              <a:buSzPts val="1080"/>
              <a:buFont typeface="Calibri"/>
              <a:buNone/>
            </a:pPr>
            <a:r>
              <a:rPr lang="en-US" sz="1080">
                <a:solidFill>
                  <a:srgbClr val="1E2A2E"/>
                </a:solidFill>
                <a:latin typeface="Calibri"/>
                <a:ea typeface="Calibri"/>
                <a:cs typeface="Calibri"/>
                <a:sym typeface="Calibri"/>
              </a:rPr>
              <a:t>Bilder og forklaringer av begreper som gesims- og mønehøyde reduserer feiltolkning.</a:t>
            </a:r>
            <a:endParaRPr sz="10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11"/>
          <p:cNvSpPr/>
          <p:nvPr/>
        </p:nvSpPr>
        <p:spPr>
          <a:xfrm>
            <a:off x="548640" y="4736592"/>
            <a:ext cx="11091672" cy="749808"/>
          </a:xfrm>
          <a:prstGeom prst="roundRect">
            <a:avLst>
              <a:gd name="adj" fmla="val 9756"/>
            </a:avLst>
          </a:prstGeom>
          <a:solidFill>
            <a:srgbClr val="0F2E3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0" name="Google Shape;360;p11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86384" y="4928616"/>
            <a:ext cx="365760" cy="365760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Google Shape;361;p11"/>
          <p:cNvSpPr/>
          <p:nvPr/>
        </p:nvSpPr>
        <p:spPr>
          <a:xfrm>
            <a:off x="1298448" y="4736592"/>
            <a:ext cx="10149840" cy="749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AAE4A"/>
              </a:buClr>
              <a:buSzPts val="1200"/>
              <a:buFont typeface="Calibri"/>
              <a:buNone/>
            </a:pPr>
            <a:r>
              <a:rPr lang="en-US" sz="1200" b="1">
                <a:solidFill>
                  <a:srgbClr val="5AAE4A"/>
                </a:solidFill>
                <a:latin typeface="Calibri"/>
                <a:ea typeface="Calibri"/>
                <a:cs typeface="Calibri"/>
                <a:sym typeface="Calibri"/>
              </a:rPr>
              <a:t>Etter innlevering: </a:t>
            </a:r>
            <a:r>
              <a:rPr lang="en-US" sz="1200">
                <a:solidFill>
                  <a:srgbClr val="E9F2F3"/>
                </a:solidFill>
                <a:latin typeface="Calibri"/>
                <a:ea typeface="Calibri"/>
                <a:cs typeface="Calibri"/>
                <a:sym typeface="Calibri"/>
              </a:rPr>
              <a:t>videre utvikling med optimaliserte databasespørringer, dokumentasjon for fremtidige team og feilretting.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12"/>
          <p:cNvSpPr/>
          <p:nvPr/>
        </p:nvSpPr>
        <p:spPr>
          <a:xfrm>
            <a:off x="548640" y="475488"/>
            <a:ext cx="420624" cy="420624"/>
          </a:xfrm>
          <a:prstGeom prst="ellipse">
            <a:avLst/>
          </a:prstGeom>
          <a:solidFill>
            <a:srgbClr val="1B7E9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12"/>
          <p:cNvSpPr/>
          <p:nvPr/>
        </p:nvSpPr>
        <p:spPr>
          <a:xfrm>
            <a:off x="548640" y="475488"/>
            <a:ext cx="420624" cy="420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lang="en-US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12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12"/>
          <p:cNvSpPr/>
          <p:nvPr/>
        </p:nvSpPr>
        <p:spPr>
          <a:xfrm>
            <a:off x="1115568" y="475488"/>
            <a:ext cx="10058400" cy="420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7E91"/>
              </a:buClr>
              <a:buSzPts val="1200"/>
              <a:buFont typeface="Calibri"/>
              <a:buNone/>
            </a:pPr>
            <a:r>
              <a:rPr lang="en-US" sz="1200" b="1">
                <a:solidFill>
                  <a:srgbClr val="1B7E91"/>
                </a:solidFill>
                <a:latin typeface="Calibri"/>
                <a:ea typeface="Calibri"/>
                <a:cs typeface="Calibri"/>
                <a:sym typeface="Calibri"/>
              </a:rPr>
              <a:t>AVGRENSNING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12"/>
          <p:cNvSpPr/>
          <p:nvPr/>
        </p:nvSpPr>
        <p:spPr>
          <a:xfrm>
            <a:off x="530352" y="914400"/>
            <a:ext cx="11064240" cy="868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2E38"/>
              </a:buClr>
              <a:buSzPts val="3100"/>
              <a:buFont typeface="Georgia"/>
              <a:buNone/>
            </a:pPr>
            <a:r>
              <a:rPr lang="en-US" sz="3100" b="1">
                <a:solidFill>
                  <a:srgbClr val="0F2E38"/>
                </a:solidFill>
                <a:latin typeface="Georgia"/>
                <a:ea typeface="Georgia"/>
                <a:cs typeface="Georgia"/>
                <a:sym typeface="Georgia"/>
              </a:rPr>
              <a:t>Begrensninger og veien videre</a:t>
            </a:r>
            <a:endParaRPr sz="3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12"/>
          <p:cNvSpPr/>
          <p:nvPr/>
        </p:nvSpPr>
        <p:spPr>
          <a:xfrm>
            <a:off x="548640" y="6400800"/>
            <a:ext cx="3657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C6E75"/>
              </a:buClr>
              <a:buSzPts val="900"/>
              <a:buFont typeface="Calibri"/>
              <a:buNone/>
            </a:pPr>
            <a:r>
              <a:rPr lang="en-US" sz="900" b="1">
                <a:solidFill>
                  <a:srgbClr val="5C6E75"/>
                </a:solidFill>
                <a:latin typeface="Calibri"/>
                <a:ea typeface="Calibri"/>
                <a:cs typeface="Calibri"/>
                <a:sym typeface="Calibri"/>
              </a:rPr>
              <a:t>TiltaksAID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12"/>
          <p:cNvSpPr/>
          <p:nvPr/>
        </p:nvSpPr>
        <p:spPr>
          <a:xfrm>
            <a:off x="3657600" y="6400800"/>
            <a:ext cx="5943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5C6E75"/>
              </a:buClr>
              <a:buSzPts val="900"/>
              <a:buFont typeface="Calibri"/>
              <a:buNone/>
            </a:pPr>
            <a:r>
              <a:rPr lang="en-US" sz="900">
                <a:solidFill>
                  <a:srgbClr val="5C6E75"/>
                </a:solidFill>
                <a:latin typeface="Calibri"/>
                <a:ea typeface="Calibri"/>
                <a:cs typeface="Calibri"/>
                <a:sym typeface="Calibri"/>
              </a:rPr>
              <a:t>Begrensninger og videre arbeid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12"/>
          <p:cNvSpPr/>
          <p:nvPr/>
        </p:nvSpPr>
        <p:spPr>
          <a:xfrm>
            <a:off x="10058400" y="6400800"/>
            <a:ext cx="158191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5C6E75"/>
              </a:buClr>
              <a:buSzPts val="900"/>
              <a:buFont typeface="Calibri"/>
              <a:buNone/>
            </a:pPr>
            <a:r>
              <a:rPr lang="en-US" sz="900">
                <a:solidFill>
                  <a:srgbClr val="5C6E75"/>
                </a:solidFill>
                <a:latin typeface="Calibri"/>
                <a:ea typeface="Calibri"/>
                <a:cs typeface="Calibri"/>
                <a:sym typeface="Calibri"/>
              </a:rPr>
              <a:t>12 / 14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12"/>
          <p:cNvSpPr/>
          <p:nvPr/>
        </p:nvSpPr>
        <p:spPr>
          <a:xfrm>
            <a:off x="530340" y="1947495"/>
            <a:ext cx="5349300" cy="4114800"/>
          </a:xfrm>
          <a:prstGeom prst="roundRect">
            <a:avLst>
              <a:gd name="adj" fmla="val 1778"/>
            </a:avLst>
          </a:prstGeom>
          <a:solidFill>
            <a:srgbClr val="F4F8F9"/>
          </a:solidFill>
          <a:ln w="12700" cap="flat" cmpd="sng">
            <a:solidFill>
              <a:srgbClr val="D7E3E5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38100" dir="8100000" algn="bl" rotWithShape="0">
              <a:srgbClr val="0F2E38">
                <a:alpha val="1294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12"/>
          <p:cNvSpPr/>
          <p:nvPr/>
        </p:nvSpPr>
        <p:spPr>
          <a:xfrm>
            <a:off x="822960" y="2130552"/>
            <a:ext cx="566928" cy="566928"/>
          </a:xfrm>
          <a:prstGeom prst="ellipse">
            <a:avLst/>
          </a:prstGeom>
          <a:solidFill>
            <a:srgbClr val="D98C2B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6" name="Google Shape;376;p12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0361" y="2277953"/>
            <a:ext cx="272125" cy="272125"/>
          </a:xfrm>
          <a:prstGeom prst="rect">
            <a:avLst/>
          </a:prstGeom>
          <a:noFill/>
          <a:ln>
            <a:noFill/>
          </a:ln>
        </p:spPr>
      </p:pic>
      <p:sp>
        <p:nvSpPr>
          <p:cNvPr id="377" name="Google Shape;377;p12"/>
          <p:cNvSpPr/>
          <p:nvPr/>
        </p:nvSpPr>
        <p:spPr>
          <a:xfrm>
            <a:off x="1508760" y="2130552"/>
            <a:ext cx="4251960" cy="566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2E38"/>
              </a:buClr>
              <a:buSzPts val="1650"/>
              <a:buFont typeface="Georgia"/>
              <a:buNone/>
            </a:pPr>
            <a:r>
              <a:rPr lang="en-US" sz="1650" b="1">
                <a:solidFill>
                  <a:srgbClr val="0F2E38"/>
                </a:solidFill>
                <a:latin typeface="Georgia"/>
                <a:ea typeface="Georgia"/>
                <a:cs typeface="Georgia"/>
                <a:sym typeface="Georgia"/>
              </a:rPr>
              <a:t>Begrensninger i MVP-et</a:t>
            </a:r>
            <a:endParaRPr sz="16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12"/>
          <p:cNvSpPr/>
          <p:nvPr/>
        </p:nvSpPr>
        <p:spPr>
          <a:xfrm>
            <a:off x="859561" y="2971842"/>
            <a:ext cx="118800" cy="118800"/>
          </a:xfrm>
          <a:prstGeom prst="ellipse">
            <a:avLst/>
          </a:prstGeom>
          <a:solidFill>
            <a:srgbClr val="D98C2B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12"/>
          <p:cNvSpPr/>
          <p:nvPr/>
        </p:nvSpPr>
        <p:spPr>
          <a:xfrm>
            <a:off x="1097218" y="2848350"/>
            <a:ext cx="4526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E2A2E"/>
              </a:buClr>
              <a:buSzPts val="1200"/>
              <a:buFont typeface="Calibri"/>
              <a:buNone/>
            </a:pPr>
            <a:r>
              <a:rPr lang="en-US" sz="1200">
                <a:solidFill>
                  <a:srgbClr val="1E2A2E"/>
                </a:solidFill>
                <a:latin typeface="Calibri"/>
                <a:ea typeface="Calibri"/>
                <a:cs typeface="Calibri"/>
                <a:sym typeface="Calibri"/>
              </a:rPr>
              <a:t>Sensitiv vann og avløp-infrastruktur kan ikke vises automatisk uten innlogging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12"/>
          <p:cNvSpPr/>
          <p:nvPr/>
        </p:nvSpPr>
        <p:spPr>
          <a:xfrm>
            <a:off x="859561" y="3625633"/>
            <a:ext cx="118800" cy="118800"/>
          </a:xfrm>
          <a:prstGeom prst="ellipse">
            <a:avLst/>
          </a:prstGeom>
          <a:solidFill>
            <a:srgbClr val="D98C2B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12"/>
          <p:cNvSpPr/>
          <p:nvPr/>
        </p:nvSpPr>
        <p:spPr>
          <a:xfrm>
            <a:off x="1097280" y="3450717"/>
            <a:ext cx="4526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E2A2E"/>
              </a:buClr>
              <a:buSzPts val="1200"/>
              <a:buFont typeface="Calibri"/>
              <a:buNone/>
            </a:pPr>
            <a:r>
              <a:rPr lang="en-US" sz="1200">
                <a:solidFill>
                  <a:srgbClr val="1E2A2E"/>
                </a:solidFill>
                <a:latin typeface="Calibri"/>
                <a:ea typeface="Calibri"/>
                <a:cs typeface="Calibri"/>
                <a:sym typeface="Calibri"/>
              </a:rPr>
              <a:t>Vurderer kun nasjonale regler – ikke reguleringsplaner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12"/>
          <p:cNvSpPr/>
          <p:nvPr/>
        </p:nvSpPr>
        <p:spPr>
          <a:xfrm>
            <a:off x="6291072" y="1874520"/>
            <a:ext cx="5349240" cy="4114800"/>
          </a:xfrm>
          <a:prstGeom prst="roundRect">
            <a:avLst>
              <a:gd name="adj" fmla="val 1778"/>
            </a:avLst>
          </a:prstGeom>
          <a:solidFill>
            <a:srgbClr val="0F2E38"/>
          </a:solidFill>
          <a:ln>
            <a:noFill/>
          </a:ln>
          <a:effectLst>
            <a:outerShdw blurRad="88900" dist="38100" dir="8100000" algn="bl" rotWithShape="0">
              <a:srgbClr val="0F2E38">
                <a:alpha val="1294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p12"/>
          <p:cNvSpPr/>
          <p:nvPr/>
        </p:nvSpPr>
        <p:spPr>
          <a:xfrm>
            <a:off x="6565392" y="2130552"/>
            <a:ext cx="566928" cy="566928"/>
          </a:xfrm>
          <a:prstGeom prst="ellipse">
            <a:avLst/>
          </a:prstGeom>
          <a:solidFill>
            <a:srgbClr val="5AAE4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4" name="Google Shape;384;p12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12793" y="2277953"/>
            <a:ext cx="272125" cy="272125"/>
          </a:xfrm>
          <a:prstGeom prst="rect">
            <a:avLst/>
          </a:prstGeom>
          <a:noFill/>
          <a:ln>
            <a:noFill/>
          </a:ln>
        </p:spPr>
      </p:pic>
      <p:sp>
        <p:nvSpPr>
          <p:cNvPr id="385" name="Google Shape;385;p12"/>
          <p:cNvSpPr/>
          <p:nvPr/>
        </p:nvSpPr>
        <p:spPr>
          <a:xfrm>
            <a:off x="7251192" y="2130552"/>
            <a:ext cx="4251960" cy="566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50"/>
              <a:buFont typeface="Georgia"/>
              <a:buNone/>
            </a:pPr>
            <a:r>
              <a:rPr lang="en-US" sz="1650" b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Veien videre</a:t>
            </a:r>
            <a:endParaRPr sz="16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6" name="Google Shape;386;p12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83680" y="2926080"/>
            <a:ext cx="201168" cy="201168"/>
          </a:xfrm>
          <a:prstGeom prst="rect">
            <a:avLst/>
          </a:prstGeom>
          <a:noFill/>
          <a:ln>
            <a:noFill/>
          </a:ln>
        </p:spPr>
      </p:pic>
      <p:sp>
        <p:nvSpPr>
          <p:cNvPr id="387" name="Google Shape;387;p12"/>
          <p:cNvSpPr/>
          <p:nvPr/>
        </p:nvSpPr>
        <p:spPr>
          <a:xfrm>
            <a:off x="6894576" y="2843784"/>
            <a:ext cx="448056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E9F2F3"/>
              </a:buClr>
              <a:buSzPts val="1200"/>
              <a:buFont typeface="Calibri"/>
              <a:buNone/>
            </a:pPr>
            <a:r>
              <a:rPr lang="en-US" sz="1200">
                <a:solidFill>
                  <a:srgbClr val="E9F2F3"/>
                </a:solidFill>
                <a:latin typeface="Calibri"/>
                <a:ea typeface="Calibri"/>
                <a:cs typeface="Calibri"/>
                <a:sym typeface="Calibri"/>
              </a:rPr>
              <a:t>Finne en måte å bruke den avsluttende PDF på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8" name="Google Shape;388;p12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83680" y="3584438"/>
            <a:ext cx="201168" cy="201168"/>
          </a:xfrm>
          <a:prstGeom prst="rect">
            <a:avLst/>
          </a:prstGeom>
          <a:noFill/>
          <a:ln>
            <a:noFill/>
          </a:ln>
        </p:spPr>
      </p:pic>
      <p:sp>
        <p:nvSpPr>
          <p:cNvPr id="389" name="Google Shape;389;p12"/>
          <p:cNvSpPr/>
          <p:nvPr/>
        </p:nvSpPr>
        <p:spPr>
          <a:xfrm>
            <a:off x="6894601" y="3447292"/>
            <a:ext cx="44805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E9F2F3"/>
              </a:buClr>
              <a:buSzPts val="1200"/>
              <a:buFont typeface="Calibri"/>
              <a:buNone/>
            </a:pPr>
            <a:r>
              <a:rPr lang="en-US" sz="1200">
                <a:solidFill>
                  <a:srgbClr val="E9F2F3"/>
                </a:solidFill>
                <a:latin typeface="Calibri"/>
                <a:ea typeface="Calibri"/>
                <a:cs typeface="Calibri"/>
                <a:sym typeface="Calibri"/>
              </a:rPr>
              <a:t>Eiendoms/regions spesifikk veiviser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0" name="Google Shape;390;p12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69993" y="4178842"/>
            <a:ext cx="201168" cy="201168"/>
          </a:xfrm>
          <a:prstGeom prst="rect">
            <a:avLst/>
          </a:prstGeom>
          <a:noFill/>
          <a:ln>
            <a:noFill/>
          </a:ln>
        </p:spPr>
      </p:pic>
      <p:sp>
        <p:nvSpPr>
          <p:cNvPr id="391" name="Google Shape;391;p12"/>
          <p:cNvSpPr/>
          <p:nvPr/>
        </p:nvSpPr>
        <p:spPr>
          <a:xfrm>
            <a:off x="6880876" y="4050821"/>
            <a:ext cx="44805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E9F2F3"/>
              </a:buClr>
              <a:buSzPts val="1200"/>
              <a:buFont typeface="Calibri"/>
              <a:buNone/>
            </a:pPr>
            <a:r>
              <a:rPr lang="en-US" sz="1200">
                <a:solidFill>
                  <a:srgbClr val="E9F2F3"/>
                </a:solidFill>
                <a:latin typeface="Calibri"/>
                <a:ea typeface="Calibri"/>
                <a:cs typeface="Calibri"/>
                <a:sym typeface="Calibri"/>
              </a:rPr>
              <a:t>Gjøre kartet mer tilgjengelig for eldre brukere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2" name="Google Shape;392;p12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28818" y="4750292"/>
            <a:ext cx="201168" cy="201168"/>
          </a:xfrm>
          <a:prstGeom prst="rect">
            <a:avLst/>
          </a:prstGeom>
          <a:noFill/>
          <a:ln>
            <a:noFill/>
          </a:ln>
        </p:spPr>
      </p:pic>
      <p:sp>
        <p:nvSpPr>
          <p:cNvPr id="393" name="Google Shape;393;p12"/>
          <p:cNvSpPr/>
          <p:nvPr/>
        </p:nvSpPr>
        <p:spPr>
          <a:xfrm>
            <a:off x="6894588" y="4622284"/>
            <a:ext cx="44805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E9F2F3"/>
              </a:buClr>
              <a:buSzPts val="1200"/>
              <a:buFont typeface="Calibri"/>
              <a:buNone/>
            </a:pPr>
            <a:r>
              <a:rPr lang="en-US" sz="1200">
                <a:solidFill>
                  <a:srgbClr val="E9F2F3"/>
                </a:solidFill>
                <a:latin typeface="Calibri"/>
                <a:ea typeface="Calibri"/>
                <a:cs typeface="Calibri"/>
                <a:sym typeface="Calibri"/>
              </a:rPr>
              <a:t>Integrert kart vs kun mer tilgjengelige spørreskjema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E38"/>
        </a:solidFill>
        <a:effectLst/>
      </p:bgPr>
    </p:bg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13"/>
          <p:cNvSpPr/>
          <p:nvPr/>
        </p:nvSpPr>
        <p:spPr>
          <a:xfrm rot="960023">
            <a:off x="8878133" y="-1077588"/>
            <a:ext cx="4937895" cy="4937895"/>
          </a:xfrm>
          <a:prstGeom prst="roundRect">
            <a:avLst>
              <a:gd name="adj" fmla="val 9259"/>
            </a:avLst>
          </a:prstGeom>
          <a:solidFill>
            <a:srgbClr val="1B7E91">
              <a:alpha val="14117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13"/>
          <p:cNvSpPr/>
          <p:nvPr/>
        </p:nvSpPr>
        <p:spPr>
          <a:xfrm rot="600000">
            <a:off x="9966960" y="3291840"/>
            <a:ext cx="4023360" cy="4023360"/>
          </a:xfrm>
          <a:prstGeom prst="roundRect">
            <a:avLst>
              <a:gd name="adj" fmla="val 11364"/>
            </a:avLst>
          </a:prstGeom>
          <a:solidFill>
            <a:srgbClr val="5AAE4A">
              <a:alpha val="12156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13"/>
          <p:cNvSpPr/>
          <p:nvPr/>
        </p:nvSpPr>
        <p:spPr>
          <a:xfrm>
            <a:off x="822960" y="777240"/>
            <a:ext cx="73152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AAE4A"/>
              </a:buClr>
              <a:buSzPts val="1300"/>
              <a:buFont typeface="Calibri"/>
              <a:buNone/>
            </a:pPr>
            <a:r>
              <a:rPr lang="en-US" sz="1300" b="1">
                <a:solidFill>
                  <a:srgbClr val="5AAE4A"/>
                </a:solidFill>
                <a:latin typeface="Calibri"/>
                <a:ea typeface="Calibri"/>
                <a:cs typeface="Calibri"/>
                <a:sym typeface="Calibri"/>
              </a:rPr>
              <a:t>KONKLUSJON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13"/>
          <p:cNvSpPr/>
          <p:nvPr/>
        </p:nvSpPr>
        <p:spPr>
          <a:xfrm>
            <a:off x="777240" y="1143000"/>
            <a:ext cx="10424160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Georgia"/>
              <a:buNone/>
            </a:pPr>
            <a:r>
              <a:rPr lang="en-US" sz="3300" b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Et målbart steg mot enklere byggeveiledning</a:t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13"/>
          <p:cNvSpPr/>
          <p:nvPr/>
        </p:nvSpPr>
        <p:spPr>
          <a:xfrm>
            <a:off x="777240" y="2697480"/>
            <a:ext cx="3520440" cy="2148840"/>
          </a:xfrm>
          <a:prstGeom prst="roundRect">
            <a:avLst>
              <a:gd name="adj" fmla="val 3404"/>
            </a:avLst>
          </a:prstGeom>
          <a:solidFill>
            <a:srgbClr val="16414D"/>
          </a:solidFill>
          <a:ln w="12700" cap="flat" cmpd="sng">
            <a:solidFill>
              <a:srgbClr val="2B5C6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p13"/>
          <p:cNvSpPr/>
          <p:nvPr/>
        </p:nvSpPr>
        <p:spPr>
          <a:xfrm>
            <a:off x="1051560" y="2953512"/>
            <a:ext cx="640080" cy="640080"/>
          </a:xfrm>
          <a:prstGeom prst="ellipse">
            <a:avLst/>
          </a:prstGeom>
          <a:solidFill>
            <a:srgbClr val="0F2E3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5" name="Google Shape;405;p13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17981" y="3119933"/>
            <a:ext cx="307238" cy="307238"/>
          </a:xfrm>
          <a:prstGeom prst="rect">
            <a:avLst/>
          </a:prstGeom>
          <a:noFill/>
          <a:ln>
            <a:noFill/>
          </a:ln>
        </p:spPr>
      </p:pic>
      <p:sp>
        <p:nvSpPr>
          <p:cNvPr id="406" name="Google Shape;406;p13"/>
          <p:cNvSpPr/>
          <p:nvPr/>
        </p:nvSpPr>
        <p:spPr>
          <a:xfrm>
            <a:off x="1051560" y="3685032"/>
            <a:ext cx="29718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Georgia"/>
              <a:buNone/>
            </a:pPr>
            <a:r>
              <a:rPr lang="en-US" sz="1500" b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Lavere kognitiv belastning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p13"/>
          <p:cNvSpPr/>
          <p:nvPr/>
        </p:nvSpPr>
        <p:spPr>
          <a:xfrm>
            <a:off x="1051560" y="4160520"/>
            <a:ext cx="2990088" cy="621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Clr>
                <a:srgbClr val="E9F2F3"/>
              </a:buClr>
              <a:buSzPts val="1100"/>
              <a:buFont typeface="Calibri"/>
              <a:buNone/>
            </a:pPr>
            <a:r>
              <a:rPr lang="en-US" sz="1100">
                <a:solidFill>
                  <a:srgbClr val="E9F2F3"/>
                </a:solidFill>
                <a:latin typeface="Calibri"/>
                <a:ea typeface="Calibri"/>
                <a:cs typeface="Calibri"/>
                <a:sym typeface="Calibri"/>
              </a:rPr>
              <a:t>Færre eksterne oppslag, mindre gjetting og kortere tid – målt mot DiBKs veiviser.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408;p13"/>
          <p:cNvSpPr/>
          <p:nvPr/>
        </p:nvSpPr>
        <p:spPr>
          <a:xfrm>
            <a:off x="8443956" y="2642618"/>
            <a:ext cx="3520500" cy="2148900"/>
          </a:xfrm>
          <a:prstGeom prst="roundRect">
            <a:avLst>
              <a:gd name="adj" fmla="val 3404"/>
            </a:avLst>
          </a:prstGeom>
          <a:solidFill>
            <a:srgbClr val="16414D"/>
          </a:solidFill>
          <a:ln w="12700" cap="flat" cmpd="sng">
            <a:solidFill>
              <a:srgbClr val="2B5C6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" name="Google Shape;409;p13"/>
          <p:cNvSpPr/>
          <p:nvPr/>
        </p:nvSpPr>
        <p:spPr>
          <a:xfrm>
            <a:off x="4837176" y="2953512"/>
            <a:ext cx="640080" cy="640080"/>
          </a:xfrm>
          <a:prstGeom prst="ellipse">
            <a:avLst/>
          </a:prstGeom>
          <a:solidFill>
            <a:srgbClr val="0F2E3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10" name="Google Shape;410;p13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99872" y="2973083"/>
            <a:ext cx="307238" cy="307238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p13"/>
          <p:cNvSpPr/>
          <p:nvPr/>
        </p:nvSpPr>
        <p:spPr>
          <a:xfrm>
            <a:off x="8622776" y="3593607"/>
            <a:ext cx="29718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Georgia"/>
              <a:buNone/>
            </a:pPr>
            <a:r>
              <a:rPr lang="en-US" sz="1500" b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Bedre romlig forståelse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" name="Google Shape;412;p13"/>
          <p:cNvSpPr/>
          <p:nvPr/>
        </p:nvSpPr>
        <p:spPr>
          <a:xfrm>
            <a:off x="8613626" y="4160520"/>
            <a:ext cx="2990100" cy="6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Clr>
                <a:srgbClr val="E9F2F3"/>
              </a:buClr>
              <a:buSzPts val="1100"/>
              <a:buFont typeface="Calibri"/>
              <a:buNone/>
            </a:pPr>
            <a:r>
              <a:rPr lang="en-US" sz="1100">
                <a:solidFill>
                  <a:srgbClr val="E9F2F3"/>
                </a:solidFill>
                <a:latin typeface="Calibri"/>
                <a:ea typeface="Calibri"/>
                <a:cs typeface="Calibri"/>
                <a:sym typeface="Calibri"/>
              </a:rPr>
              <a:t>Bedre visualisering av avstander og bruk av digitalkart. 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13"/>
          <p:cNvSpPr/>
          <p:nvPr/>
        </p:nvSpPr>
        <p:spPr>
          <a:xfrm>
            <a:off x="8622792" y="3685032"/>
            <a:ext cx="29718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Georgia"/>
              <a:buNone/>
            </a:pP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13"/>
          <p:cNvSpPr/>
          <p:nvPr/>
        </p:nvSpPr>
        <p:spPr>
          <a:xfrm>
            <a:off x="8622792" y="4160520"/>
            <a:ext cx="2990088" cy="621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Clr>
                <a:srgbClr val="E9F2F3"/>
              </a:buClr>
              <a:buSzPts val="1100"/>
              <a:buFont typeface="Calibri"/>
              <a:buNone/>
            </a:pP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p13"/>
          <p:cNvSpPr/>
          <p:nvPr/>
        </p:nvSpPr>
        <p:spPr>
          <a:xfrm>
            <a:off x="777240" y="5102352"/>
            <a:ext cx="10972800" cy="749808"/>
          </a:xfrm>
          <a:prstGeom prst="roundRect">
            <a:avLst>
              <a:gd name="adj" fmla="val 9756"/>
            </a:avLst>
          </a:prstGeom>
          <a:solidFill>
            <a:srgbClr val="5AAE4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p13"/>
          <p:cNvSpPr/>
          <p:nvPr/>
        </p:nvSpPr>
        <p:spPr>
          <a:xfrm>
            <a:off x="1005840" y="5102352"/>
            <a:ext cx="10515600" cy="749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2E38"/>
              </a:buClr>
              <a:buSzPts val="1450"/>
              <a:buFont typeface="Georgia"/>
              <a:buNone/>
            </a:pPr>
            <a:r>
              <a:rPr lang="en-US" sz="1450" b="1" i="1">
                <a:solidFill>
                  <a:srgbClr val="0F2E38"/>
                </a:solidFill>
                <a:latin typeface="Georgia"/>
                <a:ea typeface="Georgia"/>
                <a:cs typeface="Georgia"/>
                <a:sym typeface="Georgia"/>
              </a:rPr>
              <a:t>TiltaksAID gir verdi for innbyggeren i dag – og har et reelt potensial som nasjonal modell for andre kommuner.</a:t>
            </a:r>
            <a:endParaRPr sz="14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14"/>
          <p:cNvSpPr/>
          <p:nvPr/>
        </p:nvSpPr>
        <p:spPr>
          <a:xfrm>
            <a:off x="548640" y="475488"/>
            <a:ext cx="420624" cy="420624"/>
          </a:xfrm>
          <a:prstGeom prst="ellipse">
            <a:avLst/>
          </a:prstGeom>
          <a:solidFill>
            <a:srgbClr val="1B7E9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p14"/>
          <p:cNvSpPr/>
          <p:nvPr/>
        </p:nvSpPr>
        <p:spPr>
          <a:xfrm>
            <a:off x="548640" y="475488"/>
            <a:ext cx="420624" cy="420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lang="en-US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14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14"/>
          <p:cNvSpPr/>
          <p:nvPr/>
        </p:nvSpPr>
        <p:spPr>
          <a:xfrm>
            <a:off x="1115568" y="475488"/>
            <a:ext cx="10058400" cy="420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7E91"/>
              </a:buClr>
              <a:buSzPts val="1200"/>
              <a:buFont typeface="Calibri"/>
              <a:buNone/>
            </a:pPr>
            <a:r>
              <a:rPr lang="en-US" sz="1200" b="1">
                <a:solidFill>
                  <a:srgbClr val="1B7E91"/>
                </a:solidFill>
                <a:latin typeface="Calibri"/>
                <a:ea typeface="Calibri"/>
                <a:cs typeface="Calibri"/>
                <a:sym typeface="Calibri"/>
              </a:rPr>
              <a:t>BACKUP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p14"/>
          <p:cNvSpPr/>
          <p:nvPr/>
        </p:nvSpPr>
        <p:spPr>
          <a:xfrm>
            <a:off x="530352" y="914400"/>
            <a:ext cx="11064240" cy="868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2E38"/>
              </a:buClr>
              <a:buSzPts val="3100"/>
              <a:buFont typeface="Georgia"/>
              <a:buNone/>
            </a:pPr>
            <a:r>
              <a:rPr lang="en-US" sz="3100" b="1">
                <a:solidFill>
                  <a:srgbClr val="0F2E38"/>
                </a:solidFill>
                <a:latin typeface="Georgia"/>
                <a:ea typeface="Georgia"/>
                <a:cs typeface="Georgia"/>
                <a:sym typeface="Georgia"/>
              </a:rPr>
              <a:t>Prosjektstyring i praksis</a:t>
            </a:r>
            <a:endParaRPr sz="3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" name="Google Shape;426;p14"/>
          <p:cNvSpPr/>
          <p:nvPr/>
        </p:nvSpPr>
        <p:spPr>
          <a:xfrm>
            <a:off x="548640" y="6400800"/>
            <a:ext cx="3657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C6E75"/>
              </a:buClr>
              <a:buSzPts val="900"/>
              <a:buFont typeface="Calibri"/>
              <a:buNone/>
            </a:pPr>
            <a:r>
              <a:rPr lang="en-US" sz="900" b="1">
                <a:solidFill>
                  <a:srgbClr val="5C6E75"/>
                </a:solidFill>
                <a:latin typeface="Calibri"/>
                <a:ea typeface="Calibri"/>
                <a:cs typeface="Calibri"/>
                <a:sym typeface="Calibri"/>
              </a:rPr>
              <a:t>TiltaksAID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" name="Google Shape;427;p14"/>
          <p:cNvSpPr/>
          <p:nvPr/>
        </p:nvSpPr>
        <p:spPr>
          <a:xfrm>
            <a:off x="3657600" y="6400800"/>
            <a:ext cx="5943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5C6E75"/>
              </a:buClr>
              <a:buSzPts val="900"/>
              <a:buFont typeface="Calibri"/>
              <a:buNone/>
            </a:pPr>
            <a:r>
              <a:rPr lang="en-US" sz="900">
                <a:solidFill>
                  <a:srgbClr val="5C6E75"/>
                </a:solidFill>
                <a:latin typeface="Calibri"/>
                <a:ea typeface="Calibri"/>
                <a:cs typeface="Calibri"/>
                <a:sym typeface="Calibri"/>
              </a:rPr>
              <a:t>Backup – Prosjektstyring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p14"/>
          <p:cNvSpPr/>
          <p:nvPr/>
        </p:nvSpPr>
        <p:spPr>
          <a:xfrm>
            <a:off x="10058400" y="6400800"/>
            <a:ext cx="158191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5C6E75"/>
              </a:buClr>
              <a:buSzPts val="900"/>
              <a:buFont typeface="Calibri"/>
              <a:buNone/>
            </a:pPr>
            <a:r>
              <a:rPr lang="en-US" sz="900">
                <a:solidFill>
                  <a:srgbClr val="5C6E75"/>
                </a:solidFill>
                <a:latin typeface="Calibri"/>
                <a:ea typeface="Calibri"/>
                <a:cs typeface="Calibri"/>
                <a:sym typeface="Calibri"/>
              </a:rPr>
              <a:t>14 / 14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9" name="Google Shape;429;p14"/>
          <p:cNvSpPr/>
          <p:nvPr/>
        </p:nvSpPr>
        <p:spPr>
          <a:xfrm>
            <a:off x="9646920" y="457200"/>
            <a:ext cx="1993392" cy="457200"/>
          </a:xfrm>
          <a:prstGeom prst="roundRect">
            <a:avLst>
              <a:gd name="adj" fmla="val 50000"/>
            </a:avLst>
          </a:prstGeom>
          <a:solidFill>
            <a:srgbClr val="E9F2F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p14"/>
          <p:cNvSpPr/>
          <p:nvPr/>
        </p:nvSpPr>
        <p:spPr>
          <a:xfrm>
            <a:off x="9646920" y="457200"/>
            <a:ext cx="199339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B7E91"/>
              </a:buClr>
              <a:buSzPts val="1000"/>
              <a:buFont typeface="Calibri"/>
              <a:buNone/>
            </a:pPr>
            <a:r>
              <a:rPr lang="en-US" sz="1000" b="1">
                <a:solidFill>
                  <a:srgbClr val="1B7E91"/>
                </a:solidFill>
                <a:latin typeface="Calibri"/>
                <a:ea typeface="Calibri"/>
                <a:cs typeface="Calibri"/>
                <a:sym typeface="Calibri"/>
              </a:rPr>
              <a:t>BACKUP-SLIDE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1" name="Google Shape;431;p14"/>
          <p:cNvSpPr/>
          <p:nvPr/>
        </p:nvSpPr>
        <p:spPr>
          <a:xfrm>
            <a:off x="548640" y="1920240"/>
            <a:ext cx="7315200" cy="1243584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 w="12700" cap="flat" cmpd="sng">
            <a:solidFill>
              <a:srgbClr val="D7E3E5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38100" dir="8100000" algn="bl" rotWithShape="0">
              <a:srgbClr val="0F2E38">
                <a:alpha val="1294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14"/>
          <p:cNvSpPr/>
          <p:nvPr/>
        </p:nvSpPr>
        <p:spPr>
          <a:xfrm>
            <a:off x="749808" y="2212848"/>
            <a:ext cx="658368" cy="658368"/>
          </a:xfrm>
          <a:prstGeom prst="ellipse">
            <a:avLst/>
          </a:prstGeom>
          <a:solidFill>
            <a:srgbClr val="1B7E9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3" name="Google Shape;433;p14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0984" y="2384024"/>
            <a:ext cx="316017" cy="316017"/>
          </a:xfrm>
          <a:prstGeom prst="rect">
            <a:avLst/>
          </a:prstGeom>
          <a:noFill/>
          <a:ln>
            <a:noFill/>
          </a:ln>
        </p:spPr>
      </p:pic>
      <p:sp>
        <p:nvSpPr>
          <p:cNvPr id="434" name="Google Shape;434;p14"/>
          <p:cNvSpPr/>
          <p:nvPr/>
        </p:nvSpPr>
        <p:spPr>
          <a:xfrm>
            <a:off x="1591056" y="2084832"/>
            <a:ext cx="603504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2E38"/>
              </a:buClr>
              <a:buSzPts val="1550"/>
              <a:buFont typeface="Georgia"/>
              <a:buNone/>
            </a:pPr>
            <a:r>
              <a:rPr lang="en-US" sz="1550" b="1">
                <a:solidFill>
                  <a:srgbClr val="0F2E38"/>
                </a:solidFill>
                <a:latin typeface="Georgia"/>
                <a:ea typeface="Georgia"/>
                <a:cs typeface="Georgia"/>
                <a:sym typeface="Georgia"/>
              </a:rPr>
              <a:t>GitHub Projects</a:t>
            </a:r>
            <a:endParaRPr sz="15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p14"/>
          <p:cNvSpPr/>
          <p:nvPr/>
        </p:nvSpPr>
        <p:spPr>
          <a:xfrm>
            <a:off x="1591056" y="2432304"/>
            <a:ext cx="612648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1E2A2E"/>
              </a:buClr>
              <a:buSzPts val="1100"/>
              <a:buFont typeface="Calibri"/>
              <a:buNone/>
            </a:pPr>
            <a:r>
              <a:rPr lang="en-US" sz="1100">
                <a:solidFill>
                  <a:srgbClr val="1E2A2E"/>
                </a:solidFill>
                <a:latin typeface="Calibri"/>
                <a:ea typeface="Calibri"/>
                <a:cs typeface="Calibri"/>
                <a:sym typeface="Calibri"/>
              </a:rPr>
              <a:t>Felles Scrumboard for hele teamet, og synlig for de andre bachelorgruppene hos kommunen. 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14"/>
          <p:cNvSpPr/>
          <p:nvPr/>
        </p:nvSpPr>
        <p:spPr>
          <a:xfrm>
            <a:off x="548640" y="3310128"/>
            <a:ext cx="7315200" cy="1243584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 w="12700" cap="flat" cmpd="sng">
            <a:solidFill>
              <a:srgbClr val="D7E3E5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38100" dir="8100000" algn="bl" rotWithShape="0">
              <a:srgbClr val="0F2E38">
                <a:alpha val="1294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p14"/>
          <p:cNvSpPr/>
          <p:nvPr/>
        </p:nvSpPr>
        <p:spPr>
          <a:xfrm>
            <a:off x="749808" y="3602736"/>
            <a:ext cx="658368" cy="658368"/>
          </a:xfrm>
          <a:prstGeom prst="ellipse">
            <a:avLst/>
          </a:prstGeom>
          <a:solidFill>
            <a:srgbClr val="1B7E9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8" name="Google Shape;438;p14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20984" y="3773912"/>
            <a:ext cx="316017" cy="316017"/>
          </a:xfrm>
          <a:prstGeom prst="rect">
            <a:avLst/>
          </a:prstGeom>
          <a:noFill/>
          <a:ln>
            <a:noFill/>
          </a:ln>
        </p:spPr>
      </p:pic>
      <p:sp>
        <p:nvSpPr>
          <p:cNvPr id="439" name="Google Shape;439;p14"/>
          <p:cNvSpPr/>
          <p:nvPr/>
        </p:nvSpPr>
        <p:spPr>
          <a:xfrm>
            <a:off x="1591056" y="3474720"/>
            <a:ext cx="603504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2E38"/>
              </a:buClr>
              <a:buSzPts val="1550"/>
              <a:buFont typeface="Georgia"/>
              <a:buNone/>
            </a:pPr>
            <a:r>
              <a:rPr lang="en-US" sz="1550" b="1">
                <a:solidFill>
                  <a:srgbClr val="0F2E38"/>
                </a:solidFill>
                <a:latin typeface="Georgia"/>
                <a:ea typeface="Georgia"/>
                <a:cs typeface="Georgia"/>
                <a:sym typeface="Georgia"/>
              </a:rPr>
              <a:t>Story points &amp; Planning Poker</a:t>
            </a:r>
            <a:endParaRPr sz="15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14"/>
          <p:cNvSpPr/>
          <p:nvPr/>
        </p:nvSpPr>
        <p:spPr>
          <a:xfrm>
            <a:off x="1591056" y="3822192"/>
            <a:ext cx="612648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1E2A2E"/>
              </a:buClr>
              <a:buSzPts val="1100"/>
              <a:buFont typeface="Calibri"/>
              <a:buNone/>
            </a:pPr>
            <a:r>
              <a:rPr lang="en-US" sz="1100">
                <a:solidFill>
                  <a:srgbClr val="1E2A2E"/>
                </a:solidFill>
                <a:latin typeface="Calibri"/>
                <a:ea typeface="Calibri"/>
                <a:cs typeface="Calibri"/>
                <a:sym typeface="Calibri"/>
              </a:rPr>
              <a:t>Relativ estimering av kompleksitet og usikkerhet. Etablerte en målbar velocity som styrte sprintkapasiteten.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" name="Google Shape;441;p14"/>
          <p:cNvSpPr/>
          <p:nvPr/>
        </p:nvSpPr>
        <p:spPr>
          <a:xfrm>
            <a:off x="548640" y="4700016"/>
            <a:ext cx="7315200" cy="1243584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 w="12700" cap="flat" cmpd="sng">
            <a:solidFill>
              <a:srgbClr val="D7E3E5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38100" dir="8100000" algn="bl" rotWithShape="0">
              <a:srgbClr val="0F2E38">
                <a:alpha val="1294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14"/>
          <p:cNvSpPr/>
          <p:nvPr/>
        </p:nvSpPr>
        <p:spPr>
          <a:xfrm>
            <a:off x="749808" y="4992624"/>
            <a:ext cx="658368" cy="658368"/>
          </a:xfrm>
          <a:prstGeom prst="ellipse">
            <a:avLst/>
          </a:prstGeom>
          <a:solidFill>
            <a:srgbClr val="1B7E9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43" name="Google Shape;443;p14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20984" y="5163800"/>
            <a:ext cx="316017" cy="316017"/>
          </a:xfrm>
          <a:prstGeom prst="rect">
            <a:avLst/>
          </a:prstGeom>
          <a:noFill/>
          <a:ln>
            <a:noFill/>
          </a:ln>
        </p:spPr>
      </p:pic>
      <p:sp>
        <p:nvSpPr>
          <p:cNvPr id="444" name="Google Shape;444;p14"/>
          <p:cNvSpPr/>
          <p:nvPr/>
        </p:nvSpPr>
        <p:spPr>
          <a:xfrm>
            <a:off x="1591056" y="4864608"/>
            <a:ext cx="603504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2E38"/>
              </a:buClr>
              <a:buSzPts val="1550"/>
              <a:buFont typeface="Georgia"/>
              <a:buNone/>
            </a:pPr>
            <a:r>
              <a:rPr lang="en-US" sz="1550" b="1">
                <a:solidFill>
                  <a:srgbClr val="0F2E38"/>
                </a:solidFill>
                <a:latin typeface="Georgia"/>
                <a:ea typeface="Georgia"/>
                <a:cs typeface="Georgia"/>
                <a:sym typeface="Georgia"/>
              </a:rPr>
              <a:t>Burn-up &amp; to backlogs</a:t>
            </a:r>
            <a:endParaRPr sz="15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" name="Google Shape;445;p14"/>
          <p:cNvSpPr/>
          <p:nvPr/>
        </p:nvSpPr>
        <p:spPr>
          <a:xfrm>
            <a:off x="1591056" y="5212080"/>
            <a:ext cx="612648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1E2A2E"/>
              </a:buClr>
              <a:buSzPts val="1100"/>
              <a:buFont typeface="Calibri"/>
              <a:buNone/>
            </a:pPr>
            <a:r>
              <a:rPr lang="en-US" sz="1100">
                <a:solidFill>
                  <a:srgbClr val="1E2A2E"/>
                </a:solidFill>
                <a:latin typeface="Calibri"/>
                <a:ea typeface="Calibri"/>
                <a:cs typeface="Calibri"/>
                <a:sym typeface="Calibri"/>
              </a:rPr>
              <a:t>Burn-up-graf synliggjorde fremdrift og scope-endringer. Separate backlogs for produkt og rapport holdt arbeidet ryddig.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" name="Google Shape;446;p14"/>
          <p:cNvSpPr/>
          <p:nvPr/>
        </p:nvSpPr>
        <p:spPr>
          <a:xfrm>
            <a:off x="8092440" y="1920240"/>
            <a:ext cx="3547872" cy="4023360"/>
          </a:xfrm>
          <a:prstGeom prst="roundRect">
            <a:avLst>
              <a:gd name="adj" fmla="val 2062"/>
            </a:avLst>
          </a:prstGeom>
          <a:solidFill>
            <a:srgbClr val="0F2E3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p14"/>
          <p:cNvSpPr/>
          <p:nvPr/>
        </p:nvSpPr>
        <p:spPr>
          <a:xfrm>
            <a:off x="8366760" y="2121408"/>
            <a:ext cx="299923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Georgia"/>
              <a:buNone/>
            </a:pPr>
            <a:r>
              <a:rPr lang="en-US" sz="1500" b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Prosjektet i tall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Google Shape;448;p14"/>
          <p:cNvSpPr/>
          <p:nvPr/>
        </p:nvSpPr>
        <p:spPr>
          <a:xfrm>
            <a:off x="8366760" y="2633472"/>
            <a:ext cx="299923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AAE4A"/>
              </a:buClr>
              <a:buSzPts val="2700"/>
              <a:buFont typeface="Georgia"/>
              <a:buNone/>
            </a:pPr>
            <a:r>
              <a:rPr lang="en-US" sz="2700" b="1">
                <a:solidFill>
                  <a:srgbClr val="5AAE4A"/>
                </a:solidFill>
                <a:latin typeface="Georgia"/>
                <a:ea typeface="Georgia"/>
                <a:cs typeface="Georgia"/>
                <a:sym typeface="Georgia"/>
              </a:rPr>
              <a:t>3 PI × 7 uker</a:t>
            </a:r>
            <a:endParaRPr sz="2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p14"/>
          <p:cNvSpPr/>
          <p:nvPr/>
        </p:nvSpPr>
        <p:spPr>
          <a:xfrm>
            <a:off x="8366760" y="3090672"/>
            <a:ext cx="299923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E9F2F3"/>
              </a:buClr>
              <a:buSzPts val="1050"/>
              <a:buFont typeface="Calibri"/>
              <a:buNone/>
            </a:pPr>
            <a:r>
              <a:rPr lang="en-US" sz="1050">
                <a:solidFill>
                  <a:srgbClr val="E9F2F3"/>
                </a:solidFill>
                <a:latin typeface="Calibri"/>
                <a:ea typeface="Calibri"/>
                <a:cs typeface="Calibri"/>
                <a:sym typeface="Calibri"/>
              </a:rPr>
              <a:t>Program Increments à syv uker =&gt; 2 - 2 -2 + 1 ukers sprinter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50" name="Google Shape;450;p14"/>
          <p:cNvCxnSpPr/>
          <p:nvPr/>
        </p:nvCxnSpPr>
        <p:spPr>
          <a:xfrm>
            <a:off x="8366760" y="3547872"/>
            <a:ext cx="2999232" cy="0"/>
          </a:xfrm>
          <a:prstGeom prst="straightConnector1">
            <a:avLst/>
          </a:prstGeom>
          <a:noFill/>
          <a:ln w="9525" cap="flat" cmpd="sng">
            <a:solidFill>
              <a:srgbClr val="2B5C68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51" name="Google Shape;451;p14"/>
          <p:cNvSpPr/>
          <p:nvPr/>
        </p:nvSpPr>
        <p:spPr>
          <a:xfrm>
            <a:off x="8366760" y="3657600"/>
            <a:ext cx="299923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AAE4A"/>
              </a:buClr>
              <a:buSzPts val="2700"/>
              <a:buFont typeface="Georgia"/>
              <a:buNone/>
            </a:pPr>
            <a:endParaRPr sz="2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p14"/>
          <p:cNvSpPr/>
          <p:nvPr/>
        </p:nvSpPr>
        <p:spPr>
          <a:xfrm>
            <a:off x="8327135" y="3694178"/>
            <a:ext cx="29991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AAE4A"/>
              </a:buClr>
              <a:buSzPts val="2700"/>
              <a:buFont typeface="Georgia"/>
              <a:buNone/>
            </a:pPr>
            <a:r>
              <a:rPr lang="en-US" sz="2700" b="1">
                <a:solidFill>
                  <a:srgbClr val="5AAE4A"/>
                </a:solidFill>
                <a:latin typeface="Georgia"/>
                <a:ea typeface="Georgia"/>
                <a:cs typeface="Georgia"/>
                <a:sym typeface="Georgia"/>
              </a:rPr>
              <a:t>5</a:t>
            </a:r>
            <a:endParaRPr sz="2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14"/>
          <p:cNvSpPr/>
          <p:nvPr/>
        </p:nvSpPr>
        <p:spPr>
          <a:xfrm>
            <a:off x="8366760" y="4180928"/>
            <a:ext cx="29991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E9F2F3"/>
              </a:buClr>
              <a:buSzPts val="1050"/>
              <a:buFont typeface="Calibri"/>
              <a:buNone/>
            </a:pPr>
            <a:r>
              <a:rPr lang="en-US" sz="1050">
                <a:solidFill>
                  <a:srgbClr val="E9F2F3"/>
                </a:solidFill>
                <a:latin typeface="Calibri"/>
                <a:ea typeface="Calibri"/>
                <a:cs typeface="Calibri"/>
                <a:sym typeface="Calibri"/>
              </a:rPr>
              <a:t>Teammedlemmer med DevOps-roller 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7"/>
          <p:cNvSpPr/>
          <p:nvPr/>
        </p:nvSpPr>
        <p:spPr>
          <a:xfrm>
            <a:off x="-2743200" y="-2743200"/>
            <a:ext cx="6400800" cy="6400800"/>
          </a:xfrm>
          <a:prstGeom prst="ellipse">
            <a:avLst/>
          </a:prstGeom>
          <a:solidFill>
            <a:srgbClr val="52B788">
              <a:alpha val="30196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7"/>
          <p:cNvSpPr/>
          <p:nvPr/>
        </p:nvSpPr>
        <p:spPr>
          <a:xfrm>
            <a:off x="-1371600" y="-1371600"/>
            <a:ext cx="3657600" cy="3657600"/>
          </a:xfrm>
          <a:prstGeom prst="ellipse">
            <a:avLst/>
          </a:prstGeom>
          <a:solidFill>
            <a:srgbClr val="2A9D8F">
              <a:alpha val="4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7"/>
          <p:cNvSpPr/>
          <p:nvPr/>
        </p:nvSpPr>
        <p:spPr>
          <a:xfrm>
            <a:off x="1474900" y="256015"/>
            <a:ext cx="10058400" cy="109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4C5C"/>
              </a:buClr>
              <a:buSzPts val="4800"/>
              <a:buFont typeface="Georgia"/>
              <a:buNone/>
            </a:pPr>
            <a:r>
              <a:rPr lang="en-US" sz="4800" b="1" i="0" u="none" strike="noStrike" cap="none">
                <a:solidFill>
                  <a:srgbClr val="0F4C5C"/>
                </a:solidFill>
                <a:latin typeface="Georgia"/>
                <a:ea typeface="Georgia"/>
                <a:cs typeface="Georgia"/>
                <a:sym typeface="Georgia"/>
              </a:rPr>
              <a:t>Takk for oppmerksomheten</a:t>
            </a:r>
            <a:endParaRPr sz="4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7"/>
          <p:cNvSpPr/>
          <p:nvPr/>
        </p:nvSpPr>
        <p:spPr>
          <a:xfrm>
            <a:off x="1474900" y="1211380"/>
            <a:ext cx="640200" cy="73200"/>
          </a:xfrm>
          <a:prstGeom prst="rect">
            <a:avLst/>
          </a:prstGeom>
          <a:solidFill>
            <a:srgbClr val="52B7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7"/>
          <p:cNvSpPr/>
          <p:nvPr/>
        </p:nvSpPr>
        <p:spPr>
          <a:xfrm>
            <a:off x="1371600" y="5943600"/>
            <a:ext cx="10058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4C5C"/>
              </a:buClr>
              <a:buSzPts val="1400"/>
              <a:buFont typeface="Calibri"/>
              <a:buNone/>
            </a:pPr>
            <a:r>
              <a:rPr lang="en-US" sz="1400" b="1" i="0" u="none" strike="noStrike" cap="none">
                <a:solidFill>
                  <a:srgbClr val="0F4C5C"/>
                </a:solidFill>
                <a:latin typeface="Calibri"/>
                <a:ea typeface="Calibri"/>
                <a:cs typeface="Calibri"/>
                <a:sym typeface="Calibri"/>
              </a:rPr>
              <a:t>Team </a:t>
            </a:r>
            <a:r>
              <a:rPr lang="en-US" b="1">
                <a:solidFill>
                  <a:srgbClr val="0F4C5C"/>
                </a:solidFill>
                <a:latin typeface="Calibri"/>
                <a:ea typeface="Calibri"/>
                <a:cs typeface="Calibri"/>
                <a:sym typeface="Calibri"/>
              </a:rPr>
              <a:t>PI</a:t>
            </a:r>
            <a:r>
              <a:rPr lang="en-US" sz="1400" b="1" i="0" u="none" strike="noStrike" cap="none">
                <a:solidFill>
                  <a:srgbClr val="0F4C5C"/>
                </a:solidFill>
                <a:latin typeface="Calibri"/>
                <a:ea typeface="Calibri"/>
                <a:cs typeface="Calibri"/>
                <a:sym typeface="Calibri"/>
              </a:rPr>
              <a:t> ·  </a:t>
            </a:r>
            <a:r>
              <a:rPr lang="en-US" sz="1400" b="0" i="0" u="none" strike="noStrike" cap="none">
                <a:solidFill>
                  <a:srgbClr val="64748B"/>
                </a:solidFill>
                <a:latin typeface="Calibri"/>
                <a:ea typeface="Calibri"/>
                <a:cs typeface="Calibri"/>
                <a:sym typeface="Calibri"/>
              </a:rPr>
              <a:t>Mathias · Fredrik · Aaron · Akinkunmi · Elias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9" name="Google Shape;129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7032" y="1284575"/>
            <a:ext cx="6097920" cy="457342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"/>
          <p:cNvSpPr/>
          <p:nvPr/>
        </p:nvSpPr>
        <p:spPr>
          <a:xfrm>
            <a:off x="548640" y="475488"/>
            <a:ext cx="420624" cy="420624"/>
          </a:xfrm>
          <a:prstGeom prst="ellipse">
            <a:avLst/>
          </a:prstGeom>
          <a:solidFill>
            <a:srgbClr val="1B7E9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2"/>
          <p:cNvSpPr/>
          <p:nvPr/>
        </p:nvSpPr>
        <p:spPr>
          <a:xfrm>
            <a:off x="548640" y="475488"/>
            <a:ext cx="420624" cy="420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lang="en-US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02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2"/>
          <p:cNvSpPr/>
          <p:nvPr/>
        </p:nvSpPr>
        <p:spPr>
          <a:xfrm>
            <a:off x="1115568" y="475488"/>
            <a:ext cx="10058400" cy="420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7E91"/>
              </a:buClr>
              <a:buSzPts val="1200"/>
              <a:buFont typeface="Calibri"/>
              <a:buNone/>
            </a:pPr>
            <a:r>
              <a:rPr lang="en-US" sz="1200" b="1">
                <a:solidFill>
                  <a:srgbClr val="1B7E91"/>
                </a:solidFill>
                <a:latin typeface="Calibri"/>
                <a:ea typeface="Calibri"/>
                <a:cs typeface="Calibri"/>
                <a:sym typeface="Calibri"/>
              </a:rPr>
              <a:t>PROBLEMET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2"/>
          <p:cNvSpPr/>
          <p:nvPr/>
        </p:nvSpPr>
        <p:spPr>
          <a:xfrm>
            <a:off x="530352" y="914400"/>
            <a:ext cx="11064240" cy="868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2E38"/>
              </a:buClr>
              <a:buSzPts val="3100"/>
              <a:buFont typeface="Georgia"/>
              <a:buNone/>
            </a:pPr>
            <a:r>
              <a:rPr lang="en-US" sz="3100" b="1">
                <a:solidFill>
                  <a:srgbClr val="0F2E38"/>
                </a:solidFill>
                <a:latin typeface="Georgia"/>
                <a:ea typeface="Georgia"/>
                <a:cs typeface="Georgia"/>
                <a:sym typeface="Georgia"/>
              </a:rPr>
              <a:t>Dagens veiledning blir en digital skattejakt</a:t>
            </a:r>
            <a:endParaRPr sz="3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2"/>
          <p:cNvSpPr/>
          <p:nvPr/>
        </p:nvSpPr>
        <p:spPr>
          <a:xfrm>
            <a:off x="548640" y="6400800"/>
            <a:ext cx="3657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C6E75"/>
              </a:buClr>
              <a:buSzPts val="900"/>
              <a:buFont typeface="Calibri"/>
              <a:buNone/>
            </a:pPr>
            <a:r>
              <a:rPr lang="en-US" sz="900" b="1">
                <a:solidFill>
                  <a:srgbClr val="5C6E75"/>
                </a:solidFill>
                <a:latin typeface="Calibri"/>
                <a:ea typeface="Calibri"/>
                <a:cs typeface="Calibri"/>
                <a:sym typeface="Calibri"/>
              </a:rPr>
              <a:t>TiltaksAID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2"/>
          <p:cNvSpPr/>
          <p:nvPr/>
        </p:nvSpPr>
        <p:spPr>
          <a:xfrm>
            <a:off x="3657600" y="6400800"/>
            <a:ext cx="5943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5C6E75"/>
              </a:buClr>
              <a:buSzPts val="900"/>
              <a:buFont typeface="Calibri"/>
              <a:buNone/>
            </a:pPr>
            <a:r>
              <a:rPr lang="en-US" sz="900">
                <a:solidFill>
                  <a:srgbClr val="5C6E75"/>
                </a:solidFill>
                <a:latin typeface="Calibri"/>
                <a:ea typeface="Calibri"/>
                <a:cs typeface="Calibri"/>
                <a:sym typeface="Calibri"/>
              </a:rPr>
              <a:t>Problem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2"/>
          <p:cNvSpPr/>
          <p:nvPr/>
        </p:nvSpPr>
        <p:spPr>
          <a:xfrm>
            <a:off x="10058400" y="6400800"/>
            <a:ext cx="158191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5C6E75"/>
              </a:buClr>
              <a:buSzPts val="900"/>
              <a:buFont typeface="Calibri"/>
              <a:buNone/>
            </a:pPr>
            <a:r>
              <a:rPr lang="en-US" sz="900">
                <a:solidFill>
                  <a:srgbClr val="5C6E75"/>
                </a:solidFill>
                <a:latin typeface="Calibri"/>
                <a:ea typeface="Calibri"/>
                <a:cs typeface="Calibri"/>
                <a:sym typeface="Calibri"/>
              </a:rPr>
              <a:t>02 / 14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2"/>
          <p:cNvSpPr/>
          <p:nvPr/>
        </p:nvSpPr>
        <p:spPr>
          <a:xfrm>
            <a:off x="548640" y="1627632"/>
            <a:ext cx="1051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C6E75"/>
              </a:buClr>
              <a:buSzPts val="1400"/>
              <a:buFont typeface="Calibri"/>
              <a:buNone/>
            </a:pPr>
            <a:r>
              <a:rPr lang="en-US" sz="1400" i="1">
                <a:solidFill>
                  <a:srgbClr val="5C6E75"/>
                </a:solidFill>
                <a:latin typeface="Calibri"/>
                <a:ea typeface="Calibri"/>
                <a:cs typeface="Calibri"/>
                <a:sym typeface="Calibri"/>
              </a:rPr>
              <a:t>DiBKs veiviser skal hjelpe innbyggere å vurdere søknadsplikt – men legger et tungt tolkningsansvar på brukeren selv.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2"/>
          <p:cNvSpPr/>
          <p:nvPr/>
        </p:nvSpPr>
        <p:spPr>
          <a:xfrm>
            <a:off x="548640" y="2286000"/>
            <a:ext cx="3401568" cy="2331720"/>
          </a:xfrm>
          <a:prstGeom prst="roundRect">
            <a:avLst>
              <a:gd name="adj" fmla="val 3529"/>
            </a:avLst>
          </a:prstGeom>
          <a:solidFill>
            <a:srgbClr val="F4F8F9"/>
          </a:solidFill>
          <a:ln w="12700" cap="flat" cmpd="sng">
            <a:solidFill>
              <a:srgbClr val="D7E3E5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38100" dir="8100000" algn="bl" rotWithShape="0">
              <a:srgbClr val="0F2E38">
                <a:alpha val="1294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2"/>
          <p:cNvSpPr/>
          <p:nvPr/>
        </p:nvSpPr>
        <p:spPr>
          <a:xfrm>
            <a:off x="841248" y="2596896"/>
            <a:ext cx="713232" cy="713232"/>
          </a:xfrm>
          <a:prstGeom prst="ellipse">
            <a:avLst/>
          </a:prstGeom>
          <a:solidFill>
            <a:srgbClr val="1B7E9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" name="Google Shape;33;p2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6688" y="2782336"/>
            <a:ext cx="342351" cy="342351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2"/>
          <p:cNvSpPr/>
          <p:nvPr/>
        </p:nvSpPr>
        <p:spPr>
          <a:xfrm>
            <a:off x="841248" y="3401568"/>
            <a:ext cx="2816352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2E38"/>
              </a:buClr>
              <a:buSzPts val="1700"/>
              <a:buFont typeface="Georgia"/>
              <a:buNone/>
            </a:pPr>
            <a:r>
              <a:rPr lang="en-US" sz="1700" b="1">
                <a:solidFill>
                  <a:srgbClr val="0F2E38"/>
                </a:solidFill>
                <a:latin typeface="Georgia"/>
                <a:ea typeface="Georgia"/>
                <a:cs typeface="Georgia"/>
                <a:sym typeface="Georgia"/>
              </a:rPr>
              <a:t>Abstrakte regler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2"/>
          <p:cNvSpPr/>
          <p:nvPr/>
        </p:nvSpPr>
        <p:spPr>
          <a:xfrm>
            <a:off x="841248" y="3803904"/>
            <a:ext cx="2852928" cy="77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E2A2E"/>
              </a:buClr>
              <a:buSzPts val="1200"/>
              <a:buFont typeface="Calibri"/>
              <a:buNone/>
            </a:pPr>
            <a:r>
              <a:rPr lang="en-US" sz="1200">
                <a:solidFill>
                  <a:srgbClr val="1E2A2E"/>
                </a:solidFill>
                <a:latin typeface="Calibri"/>
                <a:ea typeface="Calibri"/>
                <a:cs typeface="Calibri"/>
                <a:sym typeface="Calibri"/>
              </a:rPr>
              <a:t>Brukeren må tolke fagbegreper som BYA, BRA, gesims- og mønehøyde uten forklaring.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2"/>
          <p:cNvSpPr/>
          <p:nvPr/>
        </p:nvSpPr>
        <p:spPr>
          <a:xfrm>
            <a:off x="4279392" y="2286000"/>
            <a:ext cx="3401568" cy="2331720"/>
          </a:xfrm>
          <a:prstGeom prst="roundRect">
            <a:avLst>
              <a:gd name="adj" fmla="val 3529"/>
            </a:avLst>
          </a:prstGeom>
          <a:solidFill>
            <a:srgbClr val="F4F8F9"/>
          </a:solidFill>
          <a:ln w="12700" cap="flat" cmpd="sng">
            <a:solidFill>
              <a:srgbClr val="D7E3E5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38100" dir="8100000" algn="bl" rotWithShape="0">
              <a:srgbClr val="0F2E38">
                <a:alpha val="1294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2"/>
          <p:cNvSpPr/>
          <p:nvPr/>
        </p:nvSpPr>
        <p:spPr>
          <a:xfrm>
            <a:off x="4572000" y="2596896"/>
            <a:ext cx="713232" cy="713232"/>
          </a:xfrm>
          <a:prstGeom prst="ellipse">
            <a:avLst/>
          </a:prstGeom>
          <a:solidFill>
            <a:srgbClr val="1B7E9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" name="Google Shape;38;p2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57440" y="2782336"/>
            <a:ext cx="342351" cy="342351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2"/>
          <p:cNvSpPr/>
          <p:nvPr/>
        </p:nvSpPr>
        <p:spPr>
          <a:xfrm>
            <a:off x="4572000" y="3401568"/>
            <a:ext cx="2816352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2E38"/>
              </a:buClr>
              <a:buSzPts val="1700"/>
              <a:buFont typeface="Georgia"/>
              <a:buNone/>
            </a:pPr>
            <a:r>
              <a:rPr lang="en-US" sz="1700" b="1">
                <a:solidFill>
                  <a:srgbClr val="0F2E38"/>
                </a:solidFill>
                <a:latin typeface="Georgia"/>
                <a:ea typeface="Georgia"/>
                <a:cs typeface="Georgia"/>
                <a:sym typeface="Georgia"/>
              </a:rPr>
              <a:t>Spredt informasjon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2"/>
          <p:cNvSpPr/>
          <p:nvPr/>
        </p:nvSpPr>
        <p:spPr>
          <a:xfrm>
            <a:off x="4572000" y="3803904"/>
            <a:ext cx="2852928" cy="77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E2A2E"/>
              </a:buClr>
              <a:buSzPts val="1200"/>
              <a:buFont typeface="Calibri"/>
              <a:buNone/>
            </a:pPr>
            <a:r>
              <a:rPr lang="en-US" sz="1200">
                <a:solidFill>
                  <a:srgbClr val="1E2A2E"/>
                </a:solidFill>
                <a:latin typeface="Calibri"/>
                <a:ea typeface="Calibri"/>
                <a:cs typeface="Calibri"/>
                <a:sym typeface="Calibri"/>
              </a:rPr>
              <a:t>Svar må hentes fra mange eksterne nettsider – en labyrint av lenker uten kontekst.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2"/>
          <p:cNvSpPr/>
          <p:nvPr/>
        </p:nvSpPr>
        <p:spPr>
          <a:xfrm>
            <a:off x="8010144" y="2286000"/>
            <a:ext cx="3401568" cy="2331720"/>
          </a:xfrm>
          <a:prstGeom prst="roundRect">
            <a:avLst>
              <a:gd name="adj" fmla="val 3529"/>
            </a:avLst>
          </a:prstGeom>
          <a:solidFill>
            <a:srgbClr val="F4F8F9"/>
          </a:solidFill>
          <a:ln w="12700" cap="flat" cmpd="sng">
            <a:solidFill>
              <a:srgbClr val="D7E3E5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38100" dir="8100000" algn="bl" rotWithShape="0">
              <a:srgbClr val="0F2E38">
                <a:alpha val="1294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2"/>
          <p:cNvSpPr/>
          <p:nvPr/>
        </p:nvSpPr>
        <p:spPr>
          <a:xfrm>
            <a:off x="8302752" y="2596896"/>
            <a:ext cx="713232" cy="713232"/>
          </a:xfrm>
          <a:prstGeom prst="ellipse">
            <a:avLst/>
          </a:prstGeom>
          <a:solidFill>
            <a:srgbClr val="1B7E9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" name="Google Shape;43;p2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488192" y="2782336"/>
            <a:ext cx="342351" cy="342351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2"/>
          <p:cNvSpPr/>
          <p:nvPr/>
        </p:nvSpPr>
        <p:spPr>
          <a:xfrm>
            <a:off x="8302752" y="3401568"/>
            <a:ext cx="2816352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2E38"/>
              </a:buClr>
              <a:buSzPts val="1700"/>
              <a:buFont typeface="Georgia"/>
              <a:buNone/>
            </a:pPr>
            <a:r>
              <a:rPr lang="en-US" sz="1700" b="1">
                <a:solidFill>
                  <a:srgbClr val="0F2E38"/>
                </a:solidFill>
                <a:latin typeface="Georgia"/>
                <a:ea typeface="Georgia"/>
                <a:cs typeface="Georgia"/>
                <a:sym typeface="Georgia"/>
              </a:rPr>
              <a:t>Ingen visuell støtte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2"/>
          <p:cNvSpPr/>
          <p:nvPr/>
        </p:nvSpPr>
        <p:spPr>
          <a:xfrm>
            <a:off x="8302752" y="3803904"/>
            <a:ext cx="2852928" cy="77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E2A2E"/>
              </a:buClr>
              <a:buSzPts val="1200"/>
              <a:buFont typeface="Calibri"/>
              <a:buNone/>
            </a:pPr>
            <a:r>
              <a:rPr lang="en-US" sz="1200">
                <a:solidFill>
                  <a:srgbClr val="1E2A2E"/>
                </a:solidFill>
                <a:latin typeface="Calibri"/>
                <a:ea typeface="Calibri"/>
                <a:cs typeface="Calibri"/>
                <a:sym typeface="Calibri"/>
              </a:rPr>
              <a:t>Avstander og grenser må forestilles mentalt, uten kart eller romlig støtte.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2"/>
          <p:cNvSpPr/>
          <p:nvPr/>
        </p:nvSpPr>
        <p:spPr>
          <a:xfrm>
            <a:off x="548640" y="4910328"/>
            <a:ext cx="11091672" cy="868680"/>
          </a:xfrm>
          <a:prstGeom prst="roundRect">
            <a:avLst>
              <a:gd name="adj" fmla="val 9474"/>
            </a:avLst>
          </a:prstGeom>
          <a:solidFill>
            <a:srgbClr val="0F2E3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2"/>
          <p:cNvSpPr/>
          <p:nvPr/>
        </p:nvSpPr>
        <p:spPr>
          <a:xfrm>
            <a:off x="868680" y="4910328"/>
            <a:ext cx="1920240" cy="868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AAE4A"/>
              </a:buClr>
              <a:buSzPts val="3600"/>
              <a:buFont typeface="Georgia"/>
              <a:buNone/>
            </a:pPr>
            <a:r>
              <a:rPr lang="en-US" sz="3600" b="1">
                <a:solidFill>
                  <a:srgbClr val="5AAE4A"/>
                </a:solidFill>
                <a:latin typeface="Georgia"/>
                <a:ea typeface="Georgia"/>
                <a:cs typeface="Georgia"/>
                <a:sym typeface="Georgia"/>
              </a:rPr>
              <a:t>30 %+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2"/>
          <p:cNvSpPr/>
          <p:nvPr/>
        </p:nvSpPr>
        <p:spPr>
          <a:xfrm>
            <a:off x="2834640" y="4910328"/>
            <a:ext cx="8595360" cy="868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E9F2F3"/>
              </a:buClr>
              <a:buSzPts val="1350"/>
              <a:buFont typeface="Calibri"/>
              <a:buNone/>
            </a:pPr>
            <a:r>
              <a:rPr lang="en-US" sz="1350">
                <a:solidFill>
                  <a:srgbClr val="E9F2F3"/>
                </a:solidFill>
                <a:latin typeface="Calibri"/>
                <a:ea typeface="Calibri"/>
                <a:cs typeface="Calibri"/>
                <a:sym typeface="Calibri"/>
              </a:rPr>
              <a:t>av byggesøknadene mangler nødvendig informasjon – feiltolkning gir treg saksbehandling og ulovlige byggetiltak.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"/>
          <p:cNvSpPr/>
          <p:nvPr/>
        </p:nvSpPr>
        <p:spPr>
          <a:xfrm>
            <a:off x="548640" y="475488"/>
            <a:ext cx="420624" cy="420624"/>
          </a:xfrm>
          <a:prstGeom prst="ellipse">
            <a:avLst/>
          </a:prstGeom>
          <a:solidFill>
            <a:srgbClr val="1B7E9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3"/>
          <p:cNvSpPr/>
          <p:nvPr/>
        </p:nvSpPr>
        <p:spPr>
          <a:xfrm>
            <a:off x="548640" y="475488"/>
            <a:ext cx="420624" cy="420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lang="en-US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03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3"/>
          <p:cNvSpPr/>
          <p:nvPr/>
        </p:nvSpPr>
        <p:spPr>
          <a:xfrm>
            <a:off x="1115568" y="475488"/>
            <a:ext cx="10058400" cy="420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7E91"/>
              </a:buClr>
              <a:buSzPts val="1200"/>
              <a:buFont typeface="Calibri"/>
              <a:buNone/>
            </a:pPr>
            <a:r>
              <a:rPr lang="en-US" sz="1200" b="1">
                <a:solidFill>
                  <a:srgbClr val="1B7E91"/>
                </a:solidFill>
                <a:latin typeface="Calibri"/>
                <a:ea typeface="Calibri"/>
                <a:cs typeface="Calibri"/>
                <a:sym typeface="Calibri"/>
              </a:rPr>
              <a:t>BEHOV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3"/>
          <p:cNvSpPr/>
          <p:nvPr/>
        </p:nvSpPr>
        <p:spPr>
          <a:xfrm>
            <a:off x="530352" y="914400"/>
            <a:ext cx="11064240" cy="868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F2E38"/>
              </a:buClr>
              <a:buSzPts val="3100"/>
              <a:buFont typeface="Georgia"/>
              <a:buNone/>
            </a:pPr>
            <a:r>
              <a:rPr lang="en-US" sz="3100" b="1">
                <a:solidFill>
                  <a:srgbClr val="0F2E38"/>
                </a:solidFill>
                <a:latin typeface="Georgia"/>
                <a:ea typeface="Georgia"/>
                <a:cs typeface="Georgia"/>
                <a:sym typeface="Georgia"/>
              </a:rPr>
              <a:t>En stor felles utfordring - Ulike behov</a:t>
            </a:r>
            <a:endParaRPr sz="3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3"/>
          <p:cNvSpPr/>
          <p:nvPr/>
        </p:nvSpPr>
        <p:spPr>
          <a:xfrm>
            <a:off x="548640" y="6400800"/>
            <a:ext cx="3657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C6E75"/>
              </a:buClr>
              <a:buSzPts val="900"/>
              <a:buFont typeface="Calibri"/>
              <a:buNone/>
            </a:pPr>
            <a:r>
              <a:rPr lang="en-US" sz="900" b="1">
                <a:solidFill>
                  <a:srgbClr val="5C6E75"/>
                </a:solidFill>
                <a:latin typeface="Calibri"/>
                <a:ea typeface="Calibri"/>
                <a:cs typeface="Calibri"/>
                <a:sym typeface="Calibri"/>
              </a:rPr>
              <a:t>TiltaksAID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3"/>
          <p:cNvSpPr/>
          <p:nvPr/>
        </p:nvSpPr>
        <p:spPr>
          <a:xfrm>
            <a:off x="3657600" y="6400800"/>
            <a:ext cx="5943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5C6E75"/>
              </a:buClr>
              <a:buSzPts val="900"/>
              <a:buFont typeface="Calibri"/>
              <a:buNone/>
            </a:pPr>
            <a:r>
              <a:rPr lang="en-US" sz="900">
                <a:solidFill>
                  <a:srgbClr val="5C6E75"/>
                </a:solidFill>
                <a:latin typeface="Calibri"/>
                <a:ea typeface="Calibri"/>
                <a:cs typeface="Calibri"/>
                <a:sym typeface="Calibri"/>
              </a:rPr>
              <a:t>Behov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3"/>
          <p:cNvSpPr/>
          <p:nvPr/>
        </p:nvSpPr>
        <p:spPr>
          <a:xfrm>
            <a:off x="10058400" y="6400800"/>
            <a:ext cx="158191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5C6E75"/>
              </a:buClr>
              <a:buSzPts val="900"/>
              <a:buFont typeface="Calibri"/>
              <a:buNone/>
            </a:pPr>
            <a:r>
              <a:rPr lang="en-US" sz="900">
                <a:solidFill>
                  <a:srgbClr val="5C6E75"/>
                </a:solidFill>
                <a:latin typeface="Calibri"/>
                <a:ea typeface="Calibri"/>
                <a:cs typeface="Calibri"/>
                <a:sym typeface="Calibri"/>
              </a:rPr>
              <a:t>03 / 14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3"/>
          <p:cNvSpPr/>
          <p:nvPr/>
        </p:nvSpPr>
        <p:spPr>
          <a:xfrm>
            <a:off x="548640" y="1828800"/>
            <a:ext cx="5349240" cy="4160520"/>
          </a:xfrm>
          <a:prstGeom prst="roundRect">
            <a:avLst>
              <a:gd name="adj" fmla="val 1758"/>
            </a:avLst>
          </a:prstGeom>
          <a:solidFill>
            <a:srgbClr val="FFFFFF"/>
          </a:solidFill>
          <a:ln w="12700" cap="flat" cmpd="sng">
            <a:solidFill>
              <a:srgbClr val="D7E3E5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38100" dir="8100000" algn="bl" rotWithShape="0">
              <a:srgbClr val="0F2E38">
                <a:alpha val="1294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3"/>
          <p:cNvSpPr/>
          <p:nvPr/>
        </p:nvSpPr>
        <p:spPr>
          <a:xfrm>
            <a:off x="548640" y="1828800"/>
            <a:ext cx="5349240" cy="914400"/>
          </a:xfrm>
          <a:prstGeom prst="rect">
            <a:avLst/>
          </a:prstGeom>
          <a:solidFill>
            <a:srgbClr val="1B7E9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3"/>
          <p:cNvSpPr/>
          <p:nvPr/>
        </p:nvSpPr>
        <p:spPr>
          <a:xfrm>
            <a:off x="822960" y="2020824"/>
            <a:ext cx="530352" cy="530352"/>
          </a:xfrm>
          <a:prstGeom prst="ellipse">
            <a:avLst/>
          </a:prstGeom>
          <a:solidFill>
            <a:srgbClr val="0F2E3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4" name="Google Shape;64;p3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0852" y="2158716"/>
            <a:ext cx="254569" cy="254569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3"/>
          <p:cNvSpPr/>
          <p:nvPr/>
        </p:nvSpPr>
        <p:spPr>
          <a:xfrm>
            <a:off x="1508760" y="1984248"/>
            <a:ext cx="42519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Georgia"/>
              <a:buNone/>
            </a:pPr>
            <a:r>
              <a:rPr lang="en-US" sz="1900" b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Innbyggeren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3"/>
          <p:cNvSpPr/>
          <p:nvPr/>
        </p:nvSpPr>
        <p:spPr>
          <a:xfrm>
            <a:off x="1508760" y="2331720"/>
            <a:ext cx="425196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E9F2F3"/>
              </a:buClr>
              <a:buSzPts val="1150"/>
              <a:buFont typeface="Calibri"/>
              <a:buNone/>
            </a:pPr>
            <a:endParaRPr sz="11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E9F2F3"/>
              </a:buClr>
              <a:buSzPts val="1150"/>
              <a:buFont typeface="Calibri"/>
              <a:buNone/>
            </a:pPr>
            <a:endParaRPr sz="11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7" name="Google Shape;67;p3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9536" y="3054096"/>
            <a:ext cx="237744" cy="237744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3"/>
          <p:cNvSpPr/>
          <p:nvPr/>
        </p:nvSpPr>
        <p:spPr>
          <a:xfrm>
            <a:off x="1225296" y="2962656"/>
            <a:ext cx="438912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E2A2E"/>
              </a:buClr>
              <a:buSzPts val="1300"/>
              <a:buFont typeface="Calibri"/>
              <a:buNone/>
            </a:pPr>
            <a:r>
              <a:rPr lang="en-US" sz="1300">
                <a:solidFill>
                  <a:srgbClr val="1E2A2E"/>
                </a:solidFill>
                <a:latin typeface="Calibri"/>
                <a:ea typeface="Calibri"/>
                <a:cs typeface="Calibri"/>
                <a:sym typeface="Calibri"/>
              </a:rPr>
              <a:t>Forstå reglene uten å være fagperson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9" name="Google Shape;69;p3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9536" y="3767328"/>
            <a:ext cx="237744" cy="237744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3"/>
          <p:cNvSpPr/>
          <p:nvPr/>
        </p:nvSpPr>
        <p:spPr>
          <a:xfrm>
            <a:off x="1225296" y="3675888"/>
            <a:ext cx="438912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E2A2E"/>
              </a:buClr>
              <a:buSzPts val="1300"/>
              <a:buFont typeface="Calibri"/>
              <a:buNone/>
            </a:pPr>
            <a:r>
              <a:rPr lang="en-US" sz="1300">
                <a:solidFill>
                  <a:srgbClr val="1E2A2E"/>
                </a:solidFill>
                <a:latin typeface="Calibri"/>
                <a:ea typeface="Calibri"/>
                <a:cs typeface="Calibri"/>
                <a:sym typeface="Calibri"/>
              </a:rPr>
              <a:t>Slippe å lete etter data på mange nettsider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1" name="Google Shape;71;p3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9536" y="4480560"/>
            <a:ext cx="237744" cy="237744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3"/>
          <p:cNvSpPr/>
          <p:nvPr/>
        </p:nvSpPr>
        <p:spPr>
          <a:xfrm>
            <a:off x="1225296" y="4389120"/>
            <a:ext cx="438912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E2A2E"/>
              </a:buClr>
              <a:buSzPts val="1300"/>
              <a:buFont typeface="Calibri"/>
              <a:buNone/>
            </a:pPr>
            <a:r>
              <a:rPr lang="en-US" sz="1300">
                <a:solidFill>
                  <a:srgbClr val="1E2A2E"/>
                </a:solidFill>
                <a:latin typeface="Calibri"/>
                <a:ea typeface="Calibri"/>
                <a:cs typeface="Calibri"/>
                <a:sym typeface="Calibri"/>
              </a:rPr>
              <a:t>Få et tydelig og tidlig svar på søknadsplikt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3" name="Google Shape;73;p3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9536" y="5193792"/>
            <a:ext cx="237744" cy="237744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3"/>
          <p:cNvSpPr/>
          <p:nvPr/>
        </p:nvSpPr>
        <p:spPr>
          <a:xfrm>
            <a:off x="1225296" y="5102352"/>
            <a:ext cx="438912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E2A2E"/>
              </a:buClr>
              <a:buSzPts val="1300"/>
              <a:buFont typeface="Calibri"/>
              <a:buNone/>
            </a:pPr>
            <a:r>
              <a:rPr lang="en-US" sz="1300">
                <a:solidFill>
                  <a:srgbClr val="1E2A2E"/>
                </a:solidFill>
                <a:latin typeface="Calibri"/>
                <a:ea typeface="Calibri"/>
                <a:cs typeface="Calibri"/>
                <a:sym typeface="Calibri"/>
              </a:rPr>
              <a:t>Se tiltaket i sin egen romlige kontekst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3"/>
          <p:cNvSpPr/>
          <p:nvPr/>
        </p:nvSpPr>
        <p:spPr>
          <a:xfrm>
            <a:off x="6291072" y="1828800"/>
            <a:ext cx="5349240" cy="4160520"/>
          </a:xfrm>
          <a:prstGeom prst="roundRect">
            <a:avLst>
              <a:gd name="adj" fmla="val 1758"/>
            </a:avLst>
          </a:prstGeom>
          <a:solidFill>
            <a:srgbClr val="FFFFFF"/>
          </a:solidFill>
          <a:ln w="12700" cap="flat" cmpd="sng">
            <a:solidFill>
              <a:srgbClr val="D7E3E5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38100" dir="8100000" algn="bl" rotWithShape="0">
              <a:srgbClr val="0F2E38">
                <a:alpha val="1294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3"/>
          <p:cNvSpPr/>
          <p:nvPr/>
        </p:nvSpPr>
        <p:spPr>
          <a:xfrm>
            <a:off x="6291072" y="1828800"/>
            <a:ext cx="5349240" cy="914400"/>
          </a:xfrm>
          <a:prstGeom prst="rect">
            <a:avLst/>
          </a:prstGeom>
          <a:solidFill>
            <a:srgbClr val="1B7E9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3"/>
          <p:cNvSpPr/>
          <p:nvPr/>
        </p:nvSpPr>
        <p:spPr>
          <a:xfrm>
            <a:off x="6565392" y="2020824"/>
            <a:ext cx="530352" cy="530352"/>
          </a:xfrm>
          <a:prstGeom prst="ellipse">
            <a:avLst/>
          </a:prstGeom>
          <a:solidFill>
            <a:srgbClr val="0F2E3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8" name="Google Shape;78;p3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03284" y="2158716"/>
            <a:ext cx="254569" cy="254569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3"/>
          <p:cNvSpPr/>
          <p:nvPr/>
        </p:nvSpPr>
        <p:spPr>
          <a:xfrm>
            <a:off x="7251192" y="1984248"/>
            <a:ext cx="42519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Georgia"/>
              <a:buNone/>
            </a:pPr>
            <a:r>
              <a:rPr lang="en-US" sz="1900" b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Kommunen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3"/>
          <p:cNvSpPr/>
          <p:nvPr/>
        </p:nvSpPr>
        <p:spPr>
          <a:xfrm>
            <a:off x="7251192" y="2331720"/>
            <a:ext cx="425196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E9F2F3"/>
              </a:buClr>
              <a:buSzPts val="1150"/>
              <a:buFont typeface="Calibri"/>
              <a:buNone/>
            </a:pPr>
            <a:endParaRPr sz="11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1" name="Google Shape;81;p3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01968" y="3054096"/>
            <a:ext cx="237744" cy="237744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3"/>
          <p:cNvSpPr/>
          <p:nvPr/>
        </p:nvSpPr>
        <p:spPr>
          <a:xfrm>
            <a:off x="6967728" y="2962656"/>
            <a:ext cx="438912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E2A2E"/>
              </a:buClr>
              <a:buSzPts val="1300"/>
              <a:buFont typeface="Calibri"/>
              <a:buNone/>
            </a:pPr>
            <a:r>
              <a:rPr lang="en-US" sz="1300">
                <a:solidFill>
                  <a:srgbClr val="1E2A2E"/>
                </a:solidFill>
                <a:latin typeface="Calibri"/>
                <a:ea typeface="Calibri"/>
                <a:cs typeface="Calibri"/>
                <a:sym typeface="Calibri"/>
              </a:rPr>
              <a:t>Færre ufullstendige og unødvendige søknader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3" name="Google Shape;83;p3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01968" y="3767328"/>
            <a:ext cx="237744" cy="237744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3"/>
          <p:cNvSpPr/>
          <p:nvPr/>
        </p:nvSpPr>
        <p:spPr>
          <a:xfrm>
            <a:off x="6967728" y="3675888"/>
            <a:ext cx="438912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E2A2E"/>
              </a:buClr>
              <a:buSzPts val="1300"/>
              <a:buFont typeface="Calibri"/>
              <a:buNone/>
            </a:pPr>
            <a:r>
              <a:rPr lang="en-US" sz="1300">
                <a:solidFill>
                  <a:srgbClr val="1E2A2E"/>
                </a:solidFill>
                <a:latin typeface="Calibri"/>
                <a:ea typeface="Calibri"/>
                <a:cs typeface="Calibri"/>
                <a:sym typeface="Calibri"/>
              </a:rPr>
              <a:t>Mindre driftsbelastning på saksbehandlere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5" name="Google Shape;85;p3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01968" y="4480560"/>
            <a:ext cx="237744" cy="237744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3"/>
          <p:cNvSpPr/>
          <p:nvPr/>
        </p:nvSpPr>
        <p:spPr>
          <a:xfrm>
            <a:off x="6967728" y="4389120"/>
            <a:ext cx="438912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E2A2E"/>
              </a:buClr>
              <a:buSzPts val="1300"/>
              <a:buFont typeface="Calibri"/>
              <a:buNone/>
            </a:pPr>
            <a:r>
              <a:rPr lang="en-US" sz="1300">
                <a:solidFill>
                  <a:srgbClr val="1E2A2E"/>
                </a:solidFill>
                <a:latin typeface="Calibri"/>
                <a:ea typeface="Calibri"/>
                <a:cs typeface="Calibri"/>
                <a:sym typeface="Calibri"/>
              </a:rPr>
              <a:t>Et ikke-bindende, ansvarsklart veiledningsverktøy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7" name="Google Shape;87;p3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01968" y="5193792"/>
            <a:ext cx="237744" cy="237744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3"/>
          <p:cNvSpPr/>
          <p:nvPr/>
        </p:nvSpPr>
        <p:spPr>
          <a:xfrm>
            <a:off x="6967728" y="5102352"/>
            <a:ext cx="438912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E2A2E"/>
              </a:buClr>
              <a:buSzPts val="1300"/>
              <a:buFont typeface="Calibri"/>
              <a:buNone/>
            </a:pPr>
            <a:r>
              <a:rPr lang="en-US" sz="1300">
                <a:solidFill>
                  <a:srgbClr val="1E2A2E"/>
                </a:solidFill>
                <a:latin typeface="Calibri"/>
                <a:ea typeface="Calibri"/>
                <a:cs typeface="Calibri"/>
                <a:sym typeface="Calibri"/>
              </a:rPr>
              <a:t>En løsning andre kommuner kan gjenbruke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4"/>
          <p:cNvSpPr/>
          <p:nvPr/>
        </p:nvSpPr>
        <p:spPr>
          <a:xfrm>
            <a:off x="548640" y="475488"/>
            <a:ext cx="420624" cy="420624"/>
          </a:xfrm>
          <a:prstGeom prst="ellipse">
            <a:avLst/>
          </a:prstGeom>
          <a:solidFill>
            <a:srgbClr val="1B7E9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4"/>
          <p:cNvSpPr/>
          <p:nvPr/>
        </p:nvSpPr>
        <p:spPr>
          <a:xfrm>
            <a:off x="548640" y="475488"/>
            <a:ext cx="420624" cy="420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lang="en-US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04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4"/>
          <p:cNvSpPr/>
          <p:nvPr/>
        </p:nvSpPr>
        <p:spPr>
          <a:xfrm>
            <a:off x="1115568" y="475488"/>
            <a:ext cx="10058400" cy="420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7E91"/>
              </a:buClr>
              <a:buSzPts val="1200"/>
              <a:buFont typeface="Calibri"/>
              <a:buNone/>
            </a:pPr>
            <a:r>
              <a:rPr lang="en-US" sz="1200" b="1">
                <a:solidFill>
                  <a:srgbClr val="1B7E91"/>
                </a:solidFill>
                <a:latin typeface="Calibri"/>
                <a:ea typeface="Calibri"/>
                <a:cs typeface="Calibri"/>
                <a:sym typeface="Calibri"/>
              </a:rPr>
              <a:t>DESIGNSVAR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4"/>
          <p:cNvSpPr/>
          <p:nvPr/>
        </p:nvSpPr>
        <p:spPr>
          <a:xfrm>
            <a:off x="530352" y="914400"/>
            <a:ext cx="11064240" cy="868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2E38"/>
              </a:buClr>
              <a:buSzPts val="3100"/>
              <a:buFont typeface="Georgia"/>
              <a:buNone/>
            </a:pPr>
            <a:r>
              <a:rPr lang="en-US" sz="3100" b="1">
                <a:solidFill>
                  <a:srgbClr val="0F2E38"/>
                </a:solidFill>
                <a:latin typeface="Georgia"/>
                <a:ea typeface="Georgia"/>
                <a:cs typeface="Georgia"/>
                <a:sym typeface="Georgia"/>
              </a:rPr>
              <a:t>Fra problem til designvalg</a:t>
            </a:r>
            <a:endParaRPr sz="3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4"/>
          <p:cNvSpPr/>
          <p:nvPr/>
        </p:nvSpPr>
        <p:spPr>
          <a:xfrm>
            <a:off x="548640" y="6400800"/>
            <a:ext cx="3657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C6E75"/>
              </a:buClr>
              <a:buSzPts val="900"/>
              <a:buFont typeface="Calibri"/>
              <a:buNone/>
            </a:pPr>
            <a:r>
              <a:rPr lang="en-US" sz="900" b="1">
                <a:solidFill>
                  <a:srgbClr val="5C6E75"/>
                </a:solidFill>
                <a:latin typeface="Calibri"/>
                <a:ea typeface="Calibri"/>
                <a:cs typeface="Calibri"/>
                <a:sym typeface="Calibri"/>
              </a:rPr>
              <a:t>TiltaksAID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4"/>
          <p:cNvSpPr/>
          <p:nvPr/>
        </p:nvSpPr>
        <p:spPr>
          <a:xfrm>
            <a:off x="3657600" y="6400800"/>
            <a:ext cx="5943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5C6E75"/>
              </a:buClr>
              <a:buSzPts val="900"/>
              <a:buFont typeface="Calibri"/>
              <a:buNone/>
            </a:pPr>
            <a:r>
              <a:rPr lang="en-US" sz="900">
                <a:solidFill>
                  <a:srgbClr val="5C6E75"/>
                </a:solidFill>
                <a:latin typeface="Calibri"/>
                <a:ea typeface="Calibri"/>
                <a:cs typeface="Calibri"/>
                <a:sym typeface="Calibri"/>
              </a:rPr>
              <a:t>Fra problem til løsning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4"/>
          <p:cNvSpPr/>
          <p:nvPr/>
        </p:nvSpPr>
        <p:spPr>
          <a:xfrm>
            <a:off x="10058400" y="6400800"/>
            <a:ext cx="158191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5C6E75"/>
              </a:buClr>
              <a:buSzPts val="900"/>
              <a:buFont typeface="Calibri"/>
              <a:buNone/>
            </a:pPr>
            <a:r>
              <a:rPr lang="en-US" sz="900">
                <a:solidFill>
                  <a:srgbClr val="5C6E75"/>
                </a:solidFill>
                <a:latin typeface="Calibri"/>
                <a:ea typeface="Calibri"/>
                <a:cs typeface="Calibri"/>
                <a:sym typeface="Calibri"/>
              </a:rPr>
              <a:t>04 / 14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4"/>
          <p:cNvSpPr/>
          <p:nvPr/>
        </p:nvSpPr>
        <p:spPr>
          <a:xfrm>
            <a:off x="548640" y="1627632"/>
            <a:ext cx="1051560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C6E75"/>
              </a:buClr>
              <a:buSzPts val="1400"/>
              <a:buFont typeface="Calibri"/>
              <a:buNone/>
            </a:pPr>
            <a:r>
              <a:rPr lang="en-US" sz="1400" i="1">
                <a:solidFill>
                  <a:srgbClr val="5C6E75"/>
                </a:solidFill>
                <a:latin typeface="Calibri"/>
                <a:ea typeface="Calibri"/>
                <a:cs typeface="Calibri"/>
                <a:sym typeface="Calibri"/>
              </a:rPr>
              <a:t>Hvert kjerneproblem er koblet direkte til et konkret grep i løsningen.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4"/>
          <p:cNvSpPr/>
          <p:nvPr/>
        </p:nvSpPr>
        <p:spPr>
          <a:xfrm>
            <a:off x="548640" y="2194560"/>
            <a:ext cx="4617720" cy="1280160"/>
          </a:xfrm>
          <a:prstGeom prst="roundRect">
            <a:avLst>
              <a:gd name="adj" fmla="val 5000"/>
            </a:avLst>
          </a:prstGeom>
          <a:solidFill>
            <a:srgbClr val="F4F8F9"/>
          </a:solidFill>
          <a:ln w="12700" cap="flat" cmpd="sng">
            <a:solidFill>
              <a:srgbClr val="D7E3E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4"/>
          <p:cNvSpPr/>
          <p:nvPr/>
        </p:nvSpPr>
        <p:spPr>
          <a:xfrm>
            <a:off x="777240" y="2322576"/>
            <a:ext cx="27432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98C2B"/>
              </a:buClr>
              <a:buSzPts val="900"/>
              <a:buFont typeface="Calibri"/>
              <a:buNone/>
            </a:pPr>
            <a:r>
              <a:rPr lang="en-US" sz="900" b="1">
                <a:solidFill>
                  <a:srgbClr val="D98C2B"/>
                </a:solidFill>
                <a:latin typeface="Calibri"/>
                <a:ea typeface="Calibri"/>
                <a:cs typeface="Calibri"/>
                <a:sym typeface="Calibri"/>
              </a:rPr>
              <a:t>PROBLEM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4"/>
          <p:cNvSpPr/>
          <p:nvPr/>
        </p:nvSpPr>
        <p:spPr>
          <a:xfrm>
            <a:off x="777240" y="2523744"/>
            <a:ext cx="420624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2E38"/>
              </a:buClr>
              <a:buSzPts val="1450"/>
              <a:buFont typeface="Georgia"/>
              <a:buNone/>
            </a:pPr>
            <a:r>
              <a:rPr lang="en-US" sz="1450" b="1">
                <a:solidFill>
                  <a:srgbClr val="0F2E38"/>
                </a:solidFill>
                <a:latin typeface="Georgia"/>
                <a:ea typeface="Georgia"/>
                <a:cs typeface="Georgia"/>
                <a:sym typeface="Georgia"/>
              </a:rPr>
              <a:t>Romlig-til-tekst-oversettelse</a:t>
            </a:r>
            <a:endParaRPr sz="14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4"/>
          <p:cNvSpPr/>
          <p:nvPr/>
        </p:nvSpPr>
        <p:spPr>
          <a:xfrm>
            <a:off x="777240" y="2871216"/>
            <a:ext cx="425196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E2A2E"/>
              </a:buClr>
              <a:buSzPts val="1050"/>
              <a:buFont typeface="Calibri"/>
              <a:buNone/>
            </a:pPr>
            <a:r>
              <a:rPr lang="en-US" sz="1050">
                <a:solidFill>
                  <a:srgbClr val="1E2A2E"/>
                </a:solidFill>
                <a:latin typeface="Calibri"/>
                <a:ea typeface="Calibri"/>
                <a:cs typeface="Calibri"/>
                <a:sym typeface="Calibri"/>
              </a:rPr>
              <a:t>Brukeren må forestille seg avstander og grenser mentalt.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4"/>
          <p:cNvSpPr/>
          <p:nvPr/>
        </p:nvSpPr>
        <p:spPr>
          <a:xfrm>
            <a:off x="5431536" y="2587752"/>
            <a:ext cx="493776" cy="493776"/>
          </a:xfrm>
          <a:prstGeom prst="ellipse">
            <a:avLst/>
          </a:prstGeom>
          <a:solidFill>
            <a:srgbClr val="5AAE4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7" name="Google Shape;107;p4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59918" y="2716134"/>
            <a:ext cx="237012" cy="237012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4"/>
          <p:cNvSpPr/>
          <p:nvPr/>
        </p:nvSpPr>
        <p:spPr>
          <a:xfrm>
            <a:off x="6144768" y="2194560"/>
            <a:ext cx="5495544" cy="1280160"/>
          </a:xfrm>
          <a:prstGeom prst="roundRect">
            <a:avLst>
              <a:gd name="adj" fmla="val 5000"/>
            </a:avLst>
          </a:prstGeom>
          <a:solidFill>
            <a:srgbClr val="0F2E3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4"/>
          <p:cNvSpPr/>
          <p:nvPr/>
        </p:nvSpPr>
        <p:spPr>
          <a:xfrm>
            <a:off x="6364224" y="2523744"/>
            <a:ext cx="621792" cy="621792"/>
          </a:xfrm>
          <a:prstGeom prst="ellipse">
            <a:avLst/>
          </a:prstGeom>
          <a:solidFill>
            <a:srgbClr val="1B7E9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4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25890" y="2685410"/>
            <a:ext cx="298460" cy="29846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4"/>
          <p:cNvSpPr/>
          <p:nvPr/>
        </p:nvSpPr>
        <p:spPr>
          <a:xfrm>
            <a:off x="7150608" y="2322576"/>
            <a:ext cx="27432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AAE4A"/>
              </a:buClr>
              <a:buSzPts val="900"/>
              <a:buFont typeface="Calibri"/>
              <a:buNone/>
            </a:pPr>
            <a:r>
              <a:rPr lang="en-US" sz="900" b="1">
                <a:solidFill>
                  <a:srgbClr val="5AAE4A"/>
                </a:solidFill>
                <a:latin typeface="Calibri"/>
                <a:ea typeface="Calibri"/>
                <a:cs typeface="Calibri"/>
                <a:sym typeface="Calibri"/>
              </a:rPr>
              <a:t>LØSNING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4"/>
          <p:cNvSpPr/>
          <p:nvPr/>
        </p:nvSpPr>
        <p:spPr>
          <a:xfrm>
            <a:off x="7150608" y="2523744"/>
            <a:ext cx="429768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Georgia"/>
              <a:buNone/>
            </a:pPr>
            <a:r>
              <a:rPr lang="en-US" sz="1450" b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Kart med tegneverktøy</a:t>
            </a:r>
            <a:endParaRPr sz="14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4"/>
          <p:cNvSpPr/>
          <p:nvPr/>
        </p:nvSpPr>
        <p:spPr>
          <a:xfrm>
            <a:off x="7150608" y="2871216"/>
            <a:ext cx="43434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E9F2F3"/>
              </a:buClr>
              <a:buSzPts val="1050"/>
              <a:buFont typeface="Calibri"/>
              <a:buNone/>
            </a:pPr>
            <a:r>
              <a:rPr lang="en-US" sz="1050">
                <a:solidFill>
                  <a:srgbClr val="E9F2F3"/>
                </a:solidFill>
                <a:latin typeface="Calibri"/>
                <a:ea typeface="Calibri"/>
                <a:cs typeface="Calibri"/>
                <a:sym typeface="Calibri"/>
              </a:rPr>
              <a:t>Brukeren markerer tiltaket direkte på et digitalt kart.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4"/>
          <p:cNvSpPr/>
          <p:nvPr/>
        </p:nvSpPr>
        <p:spPr>
          <a:xfrm>
            <a:off x="548640" y="3621024"/>
            <a:ext cx="4617720" cy="1280160"/>
          </a:xfrm>
          <a:prstGeom prst="roundRect">
            <a:avLst>
              <a:gd name="adj" fmla="val 5000"/>
            </a:avLst>
          </a:prstGeom>
          <a:solidFill>
            <a:srgbClr val="F4F8F9"/>
          </a:solidFill>
          <a:ln w="12700" cap="flat" cmpd="sng">
            <a:solidFill>
              <a:srgbClr val="D7E3E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4"/>
          <p:cNvSpPr/>
          <p:nvPr/>
        </p:nvSpPr>
        <p:spPr>
          <a:xfrm>
            <a:off x="777240" y="3749040"/>
            <a:ext cx="27432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98C2B"/>
              </a:buClr>
              <a:buSzPts val="900"/>
              <a:buFont typeface="Calibri"/>
              <a:buNone/>
            </a:pPr>
            <a:r>
              <a:rPr lang="en-US" sz="900" b="1">
                <a:solidFill>
                  <a:srgbClr val="D98C2B"/>
                </a:solidFill>
                <a:latin typeface="Calibri"/>
                <a:ea typeface="Calibri"/>
                <a:cs typeface="Calibri"/>
                <a:sym typeface="Calibri"/>
              </a:rPr>
              <a:t>PROBLEM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4"/>
          <p:cNvSpPr/>
          <p:nvPr/>
        </p:nvSpPr>
        <p:spPr>
          <a:xfrm>
            <a:off x="777240" y="3950208"/>
            <a:ext cx="420624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2E38"/>
              </a:buClr>
              <a:buSzPts val="1450"/>
              <a:buFont typeface="Georgia"/>
              <a:buNone/>
            </a:pPr>
            <a:r>
              <a:rPr lang="en-US" sz="1450" b="1">
                <a:solidFill>
                  <a:srgbClr val="0F2E38"/>
                </a:solidFill>
                <a:latin typeface="Georgia"/>
                <a:ea typeface="Georgia"/>
                <a:cs typeface="Georgia"/>
                <a:sym typeface="Georgia"/>
              </a:rPr>
              <a:t>Høy kognitiv belastning</a:t>
            </a:r>
            <a:endParaRPr sz="14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4"/>
          <p:cNvSpPr/>
          <p:nvPr/>
        </p:nvSpPr>
        <p:spPr>
          <a:xfrm>
            <a:off x="777240" y="4297680"/>
            <a:ext cx="425196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E2A2E"/>
              </a:buClr>
              <a:buSzPts val="1050"/>
              <a:buFont typeface="Calibri"/>
              <a:buNone/>
            </a:pPr>
            <a:r>
              <a:rPr lang="en-US" sz="1050">
                <a:solidFill>
                  <a:srgbClr val="1E2A2E"/>
                </a:solidFill>
                <a:latin typeface="Calibri"/>
                <a:ea typeface="Calibri"/>
                <a:cs typeface="Calibri"/>
                <a:sym typeface="Calibri"/>
              </a:rPr>
              <a:t>Skattejakt på eksterne nettsider og ukjente fagbegreper.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4"/>
          <p:cNvSpPr/>
          <p:nvPr/>
        </p:nvSpPr>
        <p:spPr>
          <a:xfrm>
            <a:off x="5431536" y="4014216"/>
            <a:ext cx="493776" cy="493776"/>
          </a:xfrm>
          <a:prstGeom prst="ellipse">
            <a:avLst/>
          </a:prstGeom>
          <a:solidFill>
            <a:srgbClr val="5AAE4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9" name="Google Shape;119;p4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59918" y="4142598"/>
            <a:ext cx="237012" cy="237012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4"/>
          <p:cNvSpPr/>
          <p:nvPr/>
        </p:nvSpPr>
        <p:spPr>
          <a:xfrm>
            <a:off x="6144768" y="3621024"/>
            <a:ext cx="5495544" cy="1280160"/>
          </a:xfrm>
          <a:prstGeom prst="roundRect">
            <a:avLst>
              <a:gd name="adj" fmla="val 5000"/>
            </a:avLst>
          </a:prstGeom>
          <a:solidFill>
            <a:srgbClr val="0F2E3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4"/>
          <p:cNvSpPr/>
          <p:nvPr/>
        </p:nvSpPr>
        <p:spPr>
          <a:xfrm>
            <a:off x="6364224" y="3950208"/>
            <a:ext cx="621792" cy="621792"/>
          </a:xfrm>
          <a:prstGeom prst="ellipse">
            <a:avLst/>
          </a:prstGeom>
          <a:solidFill>
            <a:srgbClr val="1B7E9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2" name="Google Shape;122;p4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25890" y="4111874"/>
            <a:ext cx="298460" cy="29846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4"/>
          <p:cNvSpPr/>
          <p:nvPr/>
        </p:nvSpPr>
        <p:spPr>
          <a:xfrm>
            <a:off x="7150608" y="3749040"/>
            <a:ext cx="27432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AAE4A"/>
              </a:buClr>
              <a:buSzPts val="900"/>
              <a:buFont typeface="Calibri"/>
              <a:buNone/>
            </a:pPr>
            <a:r>
              <a:rPr lang="en-US" sz="900" b="1">
                <a:solidFill>
                  <a:srgbClr val="5AAE4A"/>
                </a:solidFill>
                <a:latin typeface="Calibri"/>
                <a:ea typeface="Calibri"/>
                <a:cs typeface="Calibri"/>
                <a:sym typeface="Calibri"/>
              </a:rPr>
              <a:t>LØSNING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4"/>
          <p:cNvSpPr/>
          <p:nvPr/>
        </p:nvSpPr>
        <p:spPr>
          <a:xfrm>
            <a:off x="7150608" y="3950208"/>
            <a:ext cx="429768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Georgia"/>
              <a:buNone/>
            </a:pPr>
            <a:r>
              <a:rPr lang="en-US" sz="1450" b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Automatiske svar</a:t>
            </a:r>
            <a:endParaRPr sz="14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4"/>
          <p:cNvSpPr/>
          <p:nvPr/>
        </p:nvSpPr>
        <p:spPr>
          <a:xfrm>
            <a:off x="7150608" y="4297680"/>
            <a:ext cx="43434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E9F2F3"/>
              </a:buClr>
              <a:buSzPts val="1050"/>
              <a:buFont typeface="Calibri"/>
              <a:buNone/>
            </a:pPr>
            <a:r>
              <a:rPr lang="en-US" sz="1050">
                <a:solidFill>
                  <a:srgbClr val="E9F2F3"/>
                </a:solidFill>
                <a:latin typeface="Calibri"/>
                <a:ea typeface="Calibri"/>
                <a:cs typeface="Calibri"/>
                <a:sym typeface="Calibri"/>
              </a:rPr>
              <a:t>Systemet henter kartdata og besvarer spørsmål selv.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4"/>
          <p:cNvSpPr/>
          <p:nvPr/>
        </p:nvSpPr>
        <p:spPr>
          <a:xfrm>
            <a:off x="548640" y="5047488"/>
            <a:ext cx="4617720" cy="1280160"/>
          </a:xfrm>
          <a:prstGeom prst="roundRect">
            <a:avLst>
              <a:gd name="adj" fmla="val 5000"/>
            </a:avLst>
          </a:prstGeom>
          <a:solidFill>
            <a:srgbClr val="F4F8F9"/>
          </a:solidFill>
          <a:ln w="12700" cap="flat" cmpd="sng">
            <a:solidFill>
              <a:srgbClr val="D7E3E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4"/>
          <p:cNvSpPr/>
          <p:nvPr/>
        </p:nvSpPr>
        <p:spPr>
          <a:xfrm>
            <a:off x="777240" y="5175504"/>
            <a:ext cx="27432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98C2B"/>
              </a:buClr>
              <a:buSzPts val="900"/>
              <a:buFont typeface="Calibri"/>
              <a:buNone/>
            </a:pPr>
            <a:r>
              <a:rPr lang="en-US" sz="900" b="1">
                <a:solidFill>
                  <a:srgbClr val="D98C2B"/>
                </a:solidFill>
                <a:latin typeface="Calibri"/>
                <a:ea typeface="Calibri"/>
                <a:cs typeface="Calibri"/>
                <a:sym typeface="Calibri"/>
              </a:rPr>
              <a:t>PROBLEM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4"/>
          <p:cNvSpPr/>
          <p:nvPr/>
        </p:nvSpPr>
        <p:spPr>
          <a:xfrm>
            <a:off x="777240" y="5376672"/>
            <a:ext cx="420624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2E38"/>
              </a:buClr>
              <a:buSzPts val="1450"/>
              <a:buFont typeface="Georgia"/>
              <a:buNone/>
            </a:pPr>
            <a:r>
              <a:rPr lang="en-US" sz="1450" b="1">
                <a:solidFill>
                  <a:srgbClr val="0F2E38"/>
                </a:solidFill>
                <a:latin typeface="Georgia"/>
                <a:ea typeface="Georgia"/>
                <a:cs typeface="Georgia"/>
                <a:sym typeface="Georgia"/>
              </a:rPr>
              <a:t>Driftsbelastning i kommunen</a:t>
            </a:r>
            <a:endParaRPr sz="14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4"/>
          <p:cNvSpPr/>
          <p:nvPr/>
        </p:nvSpPr>
        <p:spPr>
          <a:xfrm>
            <a:off x="777240" y="5724144"/>
            <a:ext cx="425196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E2A2E"/>
              </a:buClr>
              <a:buSzPts val="1050"/>
              <a:buFont typeface="Calibri"/>
              <a:buNone/>
            </a:pPr>
            <a:r>
              <a:rPr lang="en-US" sz="1050">
                <a:solidFill>
                  <a:srgbClr val="1E2A2E"/>
                </a:solidFill>
                <a:latin typeface="Calibri"/>
                <a:ea typeface="Calibri"/>
                <a:cs typeface="Calibri"/>
                <a:sym typeface="Calibri"/>
              </a:rPr>
              <a:t>Feilsøknader og ulovlige tiltak gir merarbeid.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4"/>
          <p:cNvSpPr/>
          <p:nvPr/>
        </p:nvSpPr>
        <p:spPr>
          <a:xfrm>
            <a:off x="5431536" y="5440680"/>
            <a:ext cx="493776" cy="493776"/>
          </a:xfrm>
          <a:prstGeom prst="ellipse">
            <a:avLst/>
          </a:prstGeom>
          <a:solidFill>
            <a:srgbClr val="5AAE4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1" name="Google Shape;131;p4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59918" y="5569062"/>
            <a:ext cx="237012" cy="237012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4"/>
          <p:cNvSpPr/>
          <p:nvPr/>
        </p:nvSpPr>
        <p:spPr>
          <a:xfrm>
            <a:off x="6144768" y="5047488"/>
            <a:ext cx="5495544" cy="1280160"/>
          </a:xfrm>
          <a:prstGeom prst="roundRect">
            <a:avLst>
              <a:gd name="adj" fmla="val 5000"/>
            </a:avLst>
          </a:prstGeom>
          <a:solidFill>
            <a:srgbClr val="0F2E3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4"/>
          <p:cNvSpPr/>
          <p:nvPr/>
        </p:nvSpPr>
        <p:spPr>
          <a:xfrm>
            <a:off x="6364224" y="5376672"/>
            <a:ext cx="621792" cy="621792"/>
          </a:xfrm>
          <a:prstGeom prst="ellipse">
            <a:avLst/>
          </a:prstGeom>
          <a:solidFill>
            <a:srgbClr val="1B7E9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4" name="Google Shape;134;p4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25890" y="5538338"/>
            <a:ext cx="298460" cy="29846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4"/>
          <p:cNvSpPr/>
          <p:nvPr/>
        </p:nvSpPr>
        <p:spPr>
          <a:xfrm>
            <a:off x="7150608" y="5175504"/>
            <a:ext cx="27432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AAE4A"/>
              </a:buClr>
              <a:buSzPts val="900"/>
              <a:buFont typeface="Calibri"/>
              <a:buNone/>
            </a:pPr>
            <a:r>
              <a:rPr lang="en-US" sz="900" b="1">
                <a:solidFill>
                  <a:srgbClr val="5AAE4A"/>
                </a:solidFill>
                <a:latin typeface="Calibri"/>
                <a:ea typeface="Calibri"/>
                <a:cs typeface="Calibri"/>
                <a:sym typeface="Calibri"/>
              </a:rPr>
              <a:t>LØSNING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4"/>
          <p:cNvSpPr/>
          <p:nvPr/>
        </p:nvSpPr>
        <p:spPr>
          <a:xfrm>
            <a:off x="7150608" y="5376672"/>
            <a:ext cx="429768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Georgia"/>
              <a:buNone/>
            </a:pPr>
            <a:r>
              <a:rPr lang="en-US" sz="1450" b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Tydelig vurdering</a:t>
            </a:r>
            <a:endParaRPr sz="14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4"/>
          <p:cNvSpPr/>
          <p:nvPr/>
        </p:nvSpPr>
        <p:spPr>
          <a:xfrm>
            <a:off x="7150608" y="5724144"/>
            <a:ext cx="43434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E9F2F3"/>
              </a:buClr>
              <a:buSzPts val="1050"/>
              <a:buFont typeface="Calibri"/>
              <a:buNone/>
            </a:pPr>
            <a:r>
              <a:rPr lang="en-US" sz="1050">
                <a:solidFill>
                  <a:srgbClr val="E9F2F3"/>
                </a:solidFill>
                <a:latin typeface="Calibri"/>
                <a:ea typeface="Calibri"/>
                <a:cs typeface="Calibri"/>
                <a:sym typeface="Calibri"/>
              </a:rPr>
              <a:t>Klart svar på søknadsplikt med oppsummering.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5"/>
          <p:cNvSpPr/>
          <p:nvPr/>
        </p:nvSpPr>
        <p:spPr>
          <a:xfrm>
            <a:off x="548640" y="475488"/>
            <a:ext cx="420624" cy="420624"/>
          </a:xfrm>
          <a:prstGeom prst="ellipse">
            <a:avLst/>
          </a:prstGeom>
          <a:solidFill>
            <a:srgbClr val="1B7E9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5"/>
          <p:cNvSpPr/>
          <p:nvPr/>
        </p:nvSpPr>
        <p:spPr>
          <a:xfrm>
            <a:off x="548640" y="475488"/>
            <a:ext cx="420624" cy="420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lang="en-US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05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5"/>
          <p:cNvSpPr/>
          <p:nvPr/>
        </p:nvSpPr>
        <p:spPr>
          <a:xfrm>
            <a:off x="1115568" y="475488"/>
            <a:ext cx="10058400" cy="420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7E91"/>
              </a:buClr>
              <a:buSzPts val="1200"/>
              <a:buFont typeface="Calibri"/>
              <a:buNone/>
            </a:pPr>
            <a:r>
              <a:rPr lang="en-US" sz="1200" b="1">
                <a:solidFill>
                  <a:srgbClr val="1B7E91"/>
                </a:solidFill>
                <a:latin typeface="Calibri"/>
                <a:ea typeface="Calibri"/>
                <a:cs typeface="Calibri"/>
                <a:sym typeface="Calibri"/>
              </a:rPr>
              <a:t>LØSNINGEN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5"/>
          <p:cNvSpPr/>
          <p:nvPr/>
        </p:nvSpPr>
        <p:spPr>
          <a:xfrm>
            <a:off x="530352" y="914400"/>
            <a:ext cx="11064240" cy="868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2E38"/>
              </a:buClr>
              <a:buSzPts val="3100"/>
              <a:buFont typeface="Georgia"/>
              <a:buNone/>
            </a:pPr>
            <a:r>
              <a:rPr lang="en-US" sz="3100" b="1">
                <a:solidFill>
                  <a:srgbClr val="0F2E38"/>
                </a:solidFill>
                <a:latin typeface="Georgia"/>
                <a:ea typeface="Georgia"/>
                <a:cs typeface="Georgia"/>
                <a:sym typeface="Georgia"/>
              </a:rPr>
              <a:t>TiltaksAID                                     </a:t>
            </a:r>
            <a:r>
              <a:rPr lang="en-US" sz="2700" u="sng">
                <a:solidFill>
                  <a:schemeClr val="hlink"/>
                </a:solidFill>
                <a:hlinkClick r:id="rId3"/>
              </a:rPr>
              <a:t>http://dibkveiviser.geokrs.no/</a:t>
            </a:r>
            <a:endParaRPr sz="4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5"/>
          <p:cNvSpPr/>
          <p:nvPr/>
        </p:nvSpPr>
        <p:spPr>
          <a:xfrm>
            <a:off x="548640" y="6400800"/>
            <a:ext cx="3657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C6E75"/>
              </a:buClr>
              <a:buSzPts val="900"/>
              <a:buFont typeface="Calibri"/>
              <a:buNone/>
            </a:pPr>
            <a:r>
              <a:rPr lang="en-US" sz="900" b="1">
                <a:solidFill>
                  <a:srgbClr val="5C6E75"/>
                </a:solidFill>
                <a:latin typeface="Calibri"/>
                <a:ea typeface="Calibri"/>
                <a:cs typeface="Calibri"/>
                <a:sym typeface="Calibri"/>
              </a:rPr>
              <a:t>TiltaksAID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5"/>
          <p:cNvSpPr/>
          <p:nvPr/>
        </p:nvSpPr>
        <p:spPr>
          <a:xfrm>
            <a:off x="3657600" y="6400800"/>
            <a:ext cx="5943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5C6E75"/>
              </a:buClr>
              <a:buSzPts val="900"/>
              <a:buFont typeface="Calibri"/>
              <a:buNone/>
            </a:pPr>
            <a:r>
              <a:rPr lang="en-US" sz="900">
                <a:solidFill>
                  <a:srgbClr val="5C6E75"/>
                </a:solidFill>
                <a:latin typeface="Calibri"/>
                <a:ea typeface="Calibri"/>
                <a:cs typeface="Calibri"/>
                <a:sym typeface="Calibri"/>
              </a:rPr>
              <a:t>Løsningsoversikt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5"/>
          <p:cNvSpPr/>
          <p:nvPr/>
        </p:nvSpPr>
        <p:spPr>
          <a:xfrm>
            <a:off x="10058400" y="6400800"/>
            <a:ext cx="158191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5C6E75"/>
              </a:buClr>
              <a:buSzPts val="900"/>
              <a:buFont typeface="Calibri"/>
              <a:buNone/>
            </a:pPr>
            <a:r>
              <a:rPr lang="en-US" sz="900">
                <a:solidFill>
                  <a:srgbClr val="5C6E75"/>
                </a:solidFill>
                <a:latin typeface="Calibri"/>
                <a:ea typeface="Calibri"/>
                <a:cs typeface="Calibri"/>
                <a:sym typeface="Calibri"/>
              </a:rPr>
              <a:t>05 / 14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5"/>
          <p:cNvSpPr/>
          <p:nvPr/>
        </p:nvSpPr>
        <p:spPr>
          <a:xfrm>
            <a:off x="5897880" y="2057400"/>
            <a:ext cx="5833872" cy="3154819"/>
          </a:xfrm>
          <a:prstGeom prst="roundRect">
            <a:avLst>
              <a:gd name="adj" fmla="val 1739"/>
            </a:avLst>
          </a:prstGeom>
          <a:solidFill>
            <a:srgbClr val="FFFFFF"/>
          </a:solidFill>
          <a:ln w="12700" cap="flat" cmpd="sng">
            <a:solidFill>
              <a:srgbClr val="D7E3E5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38100" dir="8100000" algn="bl" rotWithShape="0">
              <a:srgbClr val="0F2E38">
                <a:alpha val="1294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1" name="Google Shape;151;p5" descr="shot_map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89320" y="2148840"/>
            <a:ext cx="5650992" cy="2971939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5"/>
          <p:cNvSpPr/>
          <p:nvPr/>
        </p:nvSpPr>
        <p:spPr>
          <a:xfrm>
            <a:off x="5989320" y="5230507"/>
            <a:ext cx="565099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5C6E75"/>
              </a:buClr>
              <a:buSzPts val="1000"/>
              <a:buFont typeface="Calibri"/>
              <a:buNone/>
            </a:pPr>
            <a:r>
              <a:rPr lang="en-US" sz="1000" i="1">
                <a:solidFill>
                  <a:srgbClr val="5C6E75"/>
                </a:solidFill>
                <a:latin typeface="Calibri"/>
                <a:ea typeface="Calibri"/>
                <a:cs typeface="Calibri"/>
                <a:sym typeface="Calibri"/>
              </a:rPr>
              <a:t>Kart, tegnet tiltak og automatisk besvart spørsmål i én flate.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5"/>
          <p:cNvSpPr/>
          <p:nvPr/>
        </p:nvSpPr>
        <p:spPr>
          <a:xfrm>
            <a:off x="548640" y="1783080"/>
            <a:ext cx="5166360" cy="868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1E2A2E"/>
              </a:buClr>
              <a:buSzPts val="1300"/>
              <a:buFont typeface="Calibri"/>
              <a:buNone/>
            </a:pPr>
            <a:r>
              <a:rPr lang="en-US" sz="1300">
                <a:solidFill>
                  <a:srgbClr val="1E2A2E"/>
                </a:solidFill>
                <a:latin typeface="Calibri"/>
                <a:ea typeface="Calibri"/>
                <a:cs typeface="Calibri"/>
                <a:sym typeface="Calibri"/>
              </a:rPr>
              <a:t>TiltaksAID erstatter den tekstbaserte veiviseren med en interaktiv kart-basert veiviser. Brukeren tegner tiltaket sitt, og systemet svarer på spørsmål automatisk..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5"/>
          <p:cNvSpPr/>
          <p:nvPr/>
        </p:nvSpPr>
        <p:spPr>
          <a:xfrm>
            <a:off x="548640" y="2788920"/>
            <a:ext cx="5166360" cy="841248"/>
          </a:xfrm>
          <a:prstGeom prst="roundRect">
            <a:avLst>
              <a:gd name="adj" fmla="val 7609"/>
            </a:avLst>
          </a:prstGeom>
          <a:solidFill>
            <a:srgbClr val="F4F8F9"/>
          </a:solidFill>
          <a:ln w="12700" cap="flat" cmpd="sng">
            <a:solidFill>
              <a:srgbClr val="D7E3E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5"/>
          <p:cNvSpPr/>
          <p:nvPr/>
        </p:nvSpPr>
        <p:spPr>
          <a:xfrm>
            <a:off x="713232" y="3017520"/>
            <a:ext cx="384048" cy="384048"/>
          </a:xfrm>
          <a:prstGeom prst="ellipse">
            <a:avLst/>
          </a:prstGeom>
          <a:solidFill>
            <a:srgbClr val="1B7E9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5"/>
          <p:cNvSpPr/>
          <p:nvPr/>
        </p:nvSpPr>
        <p:spPr>
          <a:xfrm>
            <a:off x="713232" y="3017520"/>
            <a:ext cx="384048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r>
              <a:rPr lang="en-US" sz="13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7" name="Google Shape;157;p5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98448" y="3017520"/>
            <a:ext cx="384048" cy="384048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5"/>
          <p:cNvSpPr/>
          <p:nvPr/>
        </p:nvSpPr>
        <p:spPr>
          <a:xfrm>
            <a:off x="1828800" y="2898648"/>
            <a:ext cx="374904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2E38"/>
              </a:buClr>
              <a:buSzPts val="1400"/>
              <a:buFont typeface="Georgia"/>
              <a:buNone/>
            </a:pPr>
            <a:r>
              <a:rPr lang="en-US" sz="1400" b="1">
                <a:solidFill>
                  <a:srgbClr val="0F2E38"/>
                </a:solidFill>
                <a:latin typeface="Georgia"/>
                <a:ea typeface="Georgia"/>
                <a:cs typeface="Georgia"/>
                <a:sym typeface="Georgia"/>
              </a:rPr>
              <a:t>Søk opp eiendom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5"/>
          <p:cNvSpPr/>
          <p:nvPr/>
        </p:nvSpPr>
        <p:spPr>
          <a:xfrm>
            <a:off x="1828800" y="3200400"/>
            <a:ext cx="3794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E2A2E"/>
              </a:buClr>
              <a:buSzPts val="1050"/>
              <a:buFont typeface="Calibri"/>
              <a:buNone/>
            </a:pPr>
            <a:r>
              <a:rPr lang="en-US" sz="1050">
                <a:solidFill>
                  <a:srgbClr val="1E2A2E"/>
                </a:solidFill>
                <a:latin typeface="Calibri"/>
                <a:ea typeface="Calibri"/>
                <a:cs typeface="Calibri"/>
                <a:sym typeface="Calibri"/>
              </a:rPr>
              <a:t>Brukeren finner sin egen eiendom på kartet.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5"/>
          <p:cNvSpPr/>
          <p:nvPr/>
        </p:nvSpPr>
        <p:spPr>
          <a:xfrm>
            <a:off x="548640" y="3685032"/>
            <a:ext cx="5166360" cy="841248"/>
          </a:xfrm>
          <a:prstGeom prst="roundRect">
            <a:avLst>
              <a:gd name="adj" fmla="val 7609"/>
            </a:avLst>
          </a:prstGeom>
          <a:solidFill>
            <a:srgbClr val="F4F8F9"/>
          </a:solidFill>
          <a:ln w="12700" cap="flat" cmpd="sng">
            <a:solidFill>
              <a:srgbClr val="D7E3E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5"/>
          <p:cNvSpPr/>
          <p:nvPr/>
        </p:nvSpPr>
        <p:spPr>
          <a:xfrm>
            <a:off x="713232" y="3913632"/>
            <a:ext cx="384048" cy="384048"/>
          </a:xfrm>
          <a:prstGeom prst="ellipse">
            <a:avLst/>
          </a:prstGeom>
          <a:solidFill>
            <a:srgbClr val="1B7E9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5"/>
          <p:cNvSpPr/>
          <p:nvPr/>
        </p:nvSpPr>
        <p:spPr>
          <a:xfrm>
            <a:off x="713232" y="3913632"/>
            <a:ext cx="384048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r>
              <a:rPr lang="en-US" sz="13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3" name="Google Shape;163;p5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98448" y="3913632"/>
            <a:ext cx="384048" cy="384048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5"/>
          <p:cNvSpPr/>
          <p:nvPr/>
        </p:nvSpPr>
        <p:spPr>
          <a:xfrm>
            <a:off x="1828800" y="3794760"/>
            <a:ext cx="374904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2E38"/>
              </a:buClr>
              <a:buSzPts val="1400"/>
              <a:buFont typeface="Georgia"/>
              <a:buNone/>
            </a:pPr>
            <a:r>
              <a:rPr lang="en-US" sz="1400" b="1">
                <a:solidFill>
                  <a:srgbClr val="0F2E38"/>
                </a:solidFill>
                <a:latin typeface="Georgia"/>
                <a:ea typeface="Georgia"/>
                <a:cs typeface="Georgia"/>
                <a:sym typeface="Georgia"/>
              </a:rPr>
              <a:t>Tegn tiltaket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5"/>
          <p:cNvSpPr/>
          <p:nvPr/>
        </p:nvSpPr>
        <p:spPr>
          <a:xfrm>
            <a:off x="1828800" y="4096512"/>
            <a:ext cx="3794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E2A2E"/>
              </a:buClr>
              <a:buSzPts val="1050"/>
              <a:buFont typeface="Calibri"/>
              <a:buNone/>
            </a:pPr>
            <a:r>
              <a:rPr lang="en-US" sz="1050">
                <a:solidFill>
                  <a:srgbClr val="1E2A2E"/>
                </a:solidFill>
                <a:latin typeface="Calibri"/>
                <a:ea typeface="Calibri"/>
                <a:cs typeface="Calibri"/>
                <a:sym typeface="Calibri"/>
              </a:rPr>
              <a:t>Plassering og størrelse markeres direkte.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5"/>
          <p:cNvSpPr/>
          <p:nvPr/>
        </p:nvSpPr>
        <p:spPr>
          <a:xfrm>
            <a:off x="548640" y="4581144"/>
            <a:ext cx="5166360" cy="841248"/>
          </a:xfrm>
          <a:prstGeom prst="roundRect">
            <a:avLst>
              <a:gd name="adj" fmla="val 7609"/>
            </a:avLst>
          </a:prstGeom>
          <a:solidFill>
            <a:srgbClr val="F4F8F9"/>
          </a:solidFill>
          <a:ln w="12700" cap="flat" cmpd="sng">
            <a:solidFill>
              <a:srgbClr val="D7E3E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5"/>
          <p:cNvSpPr/>
          <p:nvPr/>
        </p:nvSpPr>
        <p:spPr>
          <a:xfrm>
            <a:off x="713232" y="4809744"/>
            <a:ext cx="384048" cy="384048"/>
          </a:xfrm>
          <a:prstGeom prst="ellipse">
            <a:avLst/>
          </a:prstGeom>
          <a:solidFill>
            <a:srgbClr val="1B7E9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5"/>
          <p:cNvSpPr/>
          <p:nvPr/>
        </p:nvSpPr>
        <p:spPr>
          <a:xfrm>
            <a:off x="713232" y="4809744"/>
            <a:ext cx="384048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r>
              <a:rPr lang="en-US" sz="13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9" name="Google Shape;169;p5" descr="preencoded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98448" y="4809744"/>
            <a:ext cx="384048" cy="384048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5"/>
          <p:cNvSpPr/>
          <p:nvPr/>
        </p:nvSpPr>
        <p:spPr>
          <a:xfrm>
            <a:off x="1828800" y="4690872"/>
            <a:ext cx="374904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2E38"/>
              </a:buClr>
              <a:buSzPts val="1400"/>
              <a:buFont typeface="Georgia"/>
              <a:buNone/>
            </a:pPr>
            <a:r>
              <a:rPr lang="en-US" sz="1400" b="1">
                <a:solidFill>
                  <a:srgbClr val="0F2E38"/>
                </a:solidFill>
                <a:latin typeface="Georgia"/>
                <a:ea typeface="Georgia"/>
                <a:cs typeface="Georgia"/>
                <a:sym typeface="Georgia"/>
              </a:rPr>
              <a:t>Automatisk vurdering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5"/>
          <p:cNvSpPr/>
          <p:nvPr/>
        </p:nvSpPr>
        <p:spPr>
          <a:xfrm>
            <a:off x="1828800" y="4992624"/>
            <a:ext cx="3794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E2A2E"/>
              </a:buClr>
              <a:buSzPts val="1050"/>
              <a:buFont typeface="Calibri"/>
              <a:buNone/>
            </a:pPr>
            <a:r>
              <a:rPr lang="en-US" sz="1050">
                <a:solidFill>
                  <a:srgbClr val="1E2A2E"/>
                </a:solidFill>
                <a:latin typeface="Calibri"/>
                <a:ea typeface="Calibri"/>
                <a:cs typeface="Calibri"/>
                <a:sym typeface="Calibri"/>
              </a:rPr>
              <a:t>Systemet henter kartdata og svarer på spørsmålene.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5"/>
          <p:cNvSpPr/>
          <p:nvPr/>
        </p:nvSpPr>
        <p:spPr>
          <a:xfrm>
            <a:off x="548640" y="5477256"/>
            <a:ext cx="5166360" cy="841248"/>
          </a:xfrm>
          <a:prstGeom prst="roundRect">
            <a:avLst>
              <a:gd name="adj" fmla="val 7609"/>
            </a:avLst>
          </a:prstGeom>
          <a:solidFill>
            <a:srgbClr val="F4F8F9"/>
          </a:solidFill>
          <a:ln w="12700" cap="flat" cmpd="sng">
            <a:solidFill>
              <a:srgbClr val="D7E3E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5"/>
          <p:cNvSpPr/>
          <p:nvPr/>
        </p:nvSpPr>
        <p:spPr>
          <a:xfrm>
            <a:off x="713232" y="5705856"/>
            <a:ext cx="384048" cy="384048"/>
          </a:xfrm>
          <a:prstGeom prst="ellipse">
            <a:avLst/>
          </a:prstGeom>
          <a:solidFill>
            <a:srgbClr val="1B7E9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5"/>
          <p:cNvSpPr/>
          <p:nvPr/>
        </p:nvSpPr>
        <p:spPr>
          <a:xfrm>
            <a:off x="713232" y="5705856"/>
            <a:ext cx="384048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r>
              <a:rPr lang="en-US" sz="13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5" name="Google Shape;175;p5" descr="preencoded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98448" y="5705856"/>
            <a:ext cx="384048" cy="384048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5"/>
          <p:cNvSpPr/>
          <p:nvPr/>
        </p:nvSpPr>
        <p:spPr>
          <a:xfrm>
            <a:off x="1828800" y="5586984"/>
            <a:ext cx="374904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2E38"/>
              </a:buClr>
              <a:buSzPts val="1400"/>
              <a:buFont typeface="Georgia"/>
              <a:buNone/>
            </a:pPr>
            <a:r>
              <a:rPr lang="en-US" sz="1400" b="1">
                <a:solidFill>
                  <a:srgbClr val="0F2E38"/>
                </a:solidFill>
                <a:latin typeface="Georgia"/>
                <a:ea typeface="Georgia"/>
                <a:cs typeface="Georgia"/>
                <a:sym typeface="Georgia"/>
              </a:rPr>
              <a:t>Oppsummering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5"/>
          <p:cNvSpPr/>
          <p:nvPr/>
        </p:nvSpPr>
        <p:spPr>
          <a:xfrm>
            <a:off x="1828800" y="5888736"/>
            <a:ext cx="3794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E2A2E"/>
              </a:buClr>
              <a:buSzPts val="1050"/>
              <a:buFont typeface="Calibri"/>
              <a:buNone/>
            </a:pPr>
            <a:r>
              <a:rPr lang="en-US" sz="1050">
                <a:solidFill>
                  <a:srgbClr val="1E2A2E"/>
                </a:solidFill>
                <a:latin typeface="Calibri"/>
                <a:ea typeface="Calibri"/>
                <a:cs typeface="Calibri"/>
                <a:sym typeface="Calibri"/>
              </a:rPr>
              <a:t>Vurdering mot nasjonale regler kan lastes ned.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"/>
          <p:cNvSpPr/>
          <p:nvPr/>
        </p:nvSpPr>
        <p:spPr>
          <a:xfrm>
            <a:off x="548640" y="475488"/>
            <a:ext cx="420624" cy="420624"/>
          </a:xfrm>
          <a:prstGeom prst="ellipse">
            <a:avLst/>
          </a:prstGeom>
          <a:solidFill>
            <a:srgbClr val="1B7E9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7"/>
          <p:cNvSpPr/>
          <p:nvPr/>
        </p:nvSpPr>
        <p:spPr>
          <a:xfrm>
            <a:off x="548640" y="475488"/>
            <a:ext cx="420600" cy="4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lang="en-US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07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7"/>
          <p:cNvSpPr/>
          <p:nvPr/>
        </p:nvSpPr>
        <p:spPr>
          <a:xfrm>
            <a:off x="1115568" y="475488"/>
            <a:ext cx="10058400" cy="420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7E91"/>
              </a:buClr>
              <a:buSzPts val="1200"/>
              <a:buFont typeface="Calibri"/>
              <a:buNone/>
            </a:pPr>
            <a:r>
              <a:rPr lang="en-US" sz="1200" b="1">
                <a:solidFill>
                  <a:srgbClr val="1B7E91"/>
                </a:solidFill>
                <a:latin typeface="Calibri"/>
                <a:ea typeface="Calibri"/>
                <a:cs typeface="Calibri"/>
                <a:sym typeface="Calibri"/>
              </a:rPr>
              <a:t>ARKITEKTUR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7"/>
          <p:cNvSpPr/>
          <p:nvPr/>
        </p:nvSpPr>
        <p:spPr>
          <a:xfrm>
            <a:off x="530352" y="914400"/>
            <a:ext cx="11064240" cy="868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2E38"/>
              </a:buClr>
              <a:buSzPts val="3100"/>
              <a:buFont typeface="Georgia"/>
              <a:buNone/>
            </a:pPr>
            <a:r>
              <a:rPr lang="en-US" sz="3100" b="1">
                <a:solidFill>
                  <a:srgbClr val="0F2E38"/>
                </a:solidFill>
                <a:latin typeface="Georgia"/>
                <a:ea typeface="Georgia"/>
                <a:cs typeface="Georgia"/>
                <a:sym typeface="Georgia"/>
              </a:rPr>
              <a:t>Lagdelt modulær arkitektur</a:t>
            </a:r>
            <a:endParaRPr sz="3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7"/>
          <p:cNvSpPr/>
          <p:nvPr/>
        </p:nvSpPr>
        <p:spPr>
          <a:xfrm>
            <a:off x="548640" y="6400800"/>
            <a:ext cx="3657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C6E75"/>
              </a:buClr>
              <a:buSzPts val="900"/>
              <a:buFont typeface="Calibri"/>
              <a:buNone/>
            </a:pPr>
            <a:r>
              <a:rPr lang="en-US" sz="900" b="1">
                <a:solidFill>
                  <a:srgbClr val="5C6E75"/>
                </a:solidFill>
                <a:latin typeface="Calibri"/>
                <a:ea typeface="Calibri"/>
                <a:cs typeface="Calibri"/>
                <a:sym typeface="Calibri"/>
              </a:rPr>
              <a:t>TiltaksAID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7"/>
          <p:cNvSpPr/>
          <p:nvPr/>
        </p:nvSpPr>
        <p:spPr>
          <a:xfrm>
            <a:off x="3657600" y="6400800"/>
            <a:ext cx="5943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5C6E75"/>
              </a:buClr>
              <a:buSzPts val="900"/>
              <a:buFont typeface="Calibri"/>
              <a:buNone/>
            </a:pPr>
            <a:r>
              <a:rPr lang="en-US" sz="900">
                <a:solidFill>
                  <a:srgbClr val="5C6E75"/>
                </a:solidFill>
                <a:latin typeface="Calibri"/>
                <a:ea typeface="Calibri"/>
                <a:cs typeface="Calibri"/>
                <a:sym typeface="Calibri"/>
              </a:rPr>
              <a:t>Arkitektur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7"/>
          <p:cNvSpPr/>
          <p:nvPr/>
        </p:nvSpPr>
        <p:spPr>
          <a:xfrm>
            <a:off x="10058400" y="6400800"/>
            <a:ext cx="158191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5C6E75"/>
              </a:buClr>
              <a:buSzPts val="900"/>
              <a:buFont typeface="Calibri"/>
              <a:buNone/>
            </a:pPr>
            <a:r>
              <a:rPr lang="en-US" sz="900">
                <a:solidFill>
                  <a:srgbClr val="5C6E75"/>
                </a:solidFill>
                <a:latin typeface="Calibri"/>
                <a:ea typeface="Calibri"/>
                <a:cs typeface="Calibri"/>
                <a:sym typeface="Calibri"/>
              </a:rPr>
              <a:t>07 / 14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7"/>
          <p:cNvSpPr/>
          <p:nvPr/>
        </p:nvSpPr>
        <p:spPr>
          <a:xfrm>
            <a:off x="548640" y="1627632"/>
            <a:ext cx="1051560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C6E75"/>
              </a:buClr>
              <a:buSzPts val="1400"/>
              <a:buFont typeface="Calibri"/>
              <a:buNone/>
            </a:pPr>
            <a:r>
              <a:rPr lang="en-US" sz="1400" i="1">
                <a:solidFill>
                  <a:srgbClr val="5C6E75"/>
                </a:solidFill>
                <a:latin typeface="Calibri"/>
                <a:ea typeface="Calibri"/>
                <a:cs typeface="Calibri"/>
                <a:sym typeface="Calibri"/>
              </a:rPr>
              <a:t>Bygd som et MVP, men strukturert i lag slik at andre kommuner kan tilpasse og gjenbruke løsningen.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7"/>
          <p:cNvSpPr/>
          <p:nvPr/>
        </p:nvSpPr>
        <p:spPr>
          <a:xfrm>
            <a:off x="548640" y="2194560"/>
            <a:ext cx="7315200" cy="877824"/>
          </a:xfrm>
          <a:prstGeom prst="roundRect">
            <a:avLst>
              <a:gd name="adj" fmla="val 7292"/>
            </a:avLst>
          </a:prstGeom>
          <a:solidFill>
            <a:srgbClr val="0F2E3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7"/>
          <p:cNvSpPr/>
          <p:nvPr/>
        </p:nvSpPr>
        <p:spPr>
          <a:xfrm>
            <a:off x="749808" y="2359152"/>
            <a:ext cx="548640" cy="548640"/>
          </a:xfrm>
          <a:prstGeom prst="ellipse">
            <a:avLst/>
          </a:prstGeom>
          <a:solidFill>
            <a:srgbClr val="1B7E9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Google Shape;193;p7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2454" y="2501798"/>
            <a:ext cx="263347" cy="263347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7"/>
          <p:cNvSpPr/>
          <p:nvPr/>
        </p:nvSpPr>
        <p:spPr>
          <a:xfrm>
            <a:off x="1463040" y="2313432"/>
            <a:ext cx="2743200" cy="347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50"/>
              <a:buFont typeface="Georgia"/>
              <a:buNone/>
            </a:pPr>
            <a:r>
              <a:rPr lang="en-US" sz="1550" b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Enhetslag</a:t>
            </a:r>
            <a:endParaRPr sz="15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7"/>
          <p:cNvSpPr/>
          <p:nvPr/>
        </p:nvSpPr>
        <p:spPr>
          <a:xfrm>
            <a:off x="1463040" y="2633472"/>
            <a:ext cx="40233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E9F2F3"/>
              </a:buClr>
              <a:buSzPts val="1050"/>
              <a:buFont typeface="Calibri"/>
              <a:buNone/>
            </a:pPr>
            <a:r>
              <a:rPr lang="en-US" sz="1050">
                <a:solidFill>
                  <a:srgbClr val="E9F2F3"/>
                </a:solidFill>
                <a:latin typeface="Calibri"/>
                <a:ea typeface="Calibri"/>
                <a:cs typeface="Calibri"/>
                <a:sym typeface="Calibri"/>
              </a:rPr>
              <a:t>Nettleser på PC – plattformuavhengig flate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7"/>
          <p:cNvSpPr/>
          <p:nvPr/>
        </p:nvSpPr>
        <p:spPr>
          <a:xfrm>
            <a:off x="5486400" y="2194560"/>
            <a:ext cx="2286000" cy="877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5AAE4A"/>
              </a:buClr>
              <a:buSzPts val="1100"/>
              <a:buFont typeface="Calibri"/>
              <a:buNone/>
            </a:pPr>
            <a:r>
              <a:rPr lang="en-US" sz="1100" b="1">
                <a:solidFill>
                  <a:srgbClr val="5AAE4A"/>
                </a:solidFill>
                <a:latin typeface="Calibri"/>
                <a:ea typeface="Calibri"/>
                <a:cs typeface="Calibri"/>
                <a:sym typeface="Calibri"/>
              </a:rPr>
              <a:t>Web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7"/>
          <p:cNvSpPr/>
          <p:nvPr/>
        </p:nvSpPr>
        <p:spPr>
          <a:xfrm>
            <a:off x="548640" y="3200400"/>
            <a:ext cx="7315200" cy="877824"/>
          </a:xfrm>
          <a:prstGeom prst="roundRect">
            <a:avLst>
              <a:gd name="adj" fmla="val 7292"/>
            </a:avLst>
          </a:prstGeom>
          <a:solidFill>
            <a:srgbClr val="1B7E9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7"/>
          <p:cNvSpPr/>
          <p:nvPr/>
        </p:nvSpPr>
        <p:spPr>
          <a:xfrm>
            <a:off x="749808" y="3364992"/>
            <a:ext cx="548640" cy="548640"/>
          </a:xfrm>
          <a:prstGeom prst="ellipse">
            <a:avLst/>
          </a:prstGeom>
          <a:solidFill>
            <a:srgbClr val="0F2E3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9" name="Google Shape;199;p7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92454" y="3507638"/>
            <a:ext cx="263347" cy="263347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7"/>
          <p:cNvSpPr/>
          <p:nvPr/>
        </p:nvSpPr>
        <p:spPr>
          <a:xfrm>
            <a:off x="1463040" y="3319272"/>
            <a:ext cx="2743200" cy="347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50"/>
              <a:buFont typeface="Georgia"/>
              <a:buNone/>
            </a:pPr>
            <a:r>
              <a:rPr lang="en-US" sz="1550" b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Nettverkslag</a:t>
            </a:r>
            <a:endParaRPr sz="15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7"/>
          <p:cNvSpPr/>
          <p:nvPr/>
        </p:nvSpPr>
        <p:spPr>
          <a:xfrm>
            <a:off x="1463040" y="3639312"/>
            <a:ext cx="40233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E9F2F3"/>
              </a:buClr>
              <a:buSzPts val="1050"/>
              <a:buFont typeface="Calibri"/>
              <a:buNone/>
            </a:pPr>
            <a:r>
              <a:rPr lang="en-US" sz="1050">
                <a:solidFill>
                  <a:srgbClr val="E9F2F3"/>
                </a:solidFill>
                <a:latin typeface="Calibri"/>
                <a:ea typeface="Calibri"/>
                <a:cs typeface="Calibri"/>
                <a:sym typeface="Calibri"/>
              </a:rPr>
              <a:t>REST-API, CORS-proxy og WMS-karttj.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7"/>
          <p:cNvSpPr/>
          <p:nvPr/>
        </p:nvSpPr>
        <p:spPr>
          <a:xfrm>
            <a:off x="5486400" y="3200400"/>
            <a:ext cx="2286000" cy="877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5AAE4A"/>
              </a:buClr>
              <a:buSzPts val="1100"/>
              <a:buFont typeface="Calibri"/>
              <a:buNone/>
            </a:pPr>
            <a:r>
              <a:rPr lang="en-US" sz="1100" b="1">
                <a:solidFill>
                  <a:srgbClr val="5AAE4A"/>
                </a:solidFill>
                <a:latin typeface="Calibri"/>
                <a:ea typeface="Calibri"/>
                <a:cs typeface="Calibri"/>
                <a:sym typeface="Calibri"/>
              </a:rPr>
              <a:t>REST · WMS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7"/>
          <p:cNvSpPr/>
          <p:nvPr/>
        </p:nvSpPr>
        <p:spPr>
          <a:xfrm>
            <a:off x="548640" y="4206240"/>
            <a:ext cx="7315200" cy="877824"/>
          </a:xfrm>
          <a:prstGeom prst="roundRect">
            <a:avLst>
              <a:gd name="adj" fmla="val 7292"/>
            </a:avLst>
          </a:prstGeom>
          <a:solidFill>
            <a:srgbClr val="0F2E3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7"/>
          <p:cNvSpPr/>
          <p:nvPr/>
        </p:nvSpPr>
        <p:spPr>
          <a:xfrm>
            <a:off x="749808" y="4370832"/>
            <a:ext cx="548640" cy="548640"/>
          </a:xfrm>
          <a:prstGeom prst="ellipse">
            <a:avLst/>
          </a:prstGeom>
          <a:solidFill>
            <a:srgbClr val="1B7E9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5" name="Google Shape;205;p7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92454" y="4513478"/>
            <a:ext cx="263347" cy="263347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7"/>
          <p:cNvSpPr/>
          <p:nvPr/>
        </p:nvSpPr>
        <p:spPr>
          <a:xfrm>
            <a:off x="1463040" y="4325112"/>
            <a:ext cx="2743200" cy="347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50"/>
              <a:buFont typeface="Georgia"/>
              <a:buNone/>
            </a:pPr>
            <a:r>
              <a:rPr lang="en-US" sz="1550" b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Tjenestelag</a:t>
            </a:r>
            <a:endParaRPr sz="15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7"/>
          <p:cNvSpPr/>
          <p:nvPr/>
        </p:nvSpPr>
        <p:spPr>
          <a:xfrm>
            <a:off x="1463040" y="4645152"/>
            <a:ext cx="40233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E9F2F3"/>
              </a:buClr>
              <a:buSzPts val="1050"/>
              <a:buFont typeface="Calibri"/>
              <a:buNone/>
            </a:pPr>
            <a:r>
              <a:rPr lang="en-US" sz="1050">
                <a:solidFill>
                  <a:srgbClr val="E9F2F3"/>
                </a:solidFill>
                <a:latin typeface="Calibri"/>
                <a:ea typeface="Calibri"/>
                <a:cs typeface="Calibri"/>
                <a:sym typeface="Calibri"/>
              </a:rPr>
              <a:t>PostGIS, spørreflyt og regelvurdering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7"/>
          <p:cNvSpPr/>
          <p:nvPr/>
        </p:nvSpPr>
        <p:spPr>
          <a:xfrm>
            <a:off x="5486400" y="4206240"/>
            <a:ext cx="2286000" cy="877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5AAE4A"/>
              </a:buClr>
              <a:buSzPts val="1100"/>
              <a:buFont typeface="Calibri"/>
              <a:buNone/>
            </a:pPr>
            <a:r>
              <a:rPr lang="en-US" sz="1100" b="1">
                <a:solidFill>
                  <a:srgbClr val="5AAE4A"/>
                </a:solidFill>
                <a:latin typeface="Calibri"/>
                <a:ea typeface="Calibri"/>
                <a:cs typeface="Calibri"/>
                <a:sym typeface="Calibri"/>
              </a:rPr>
              <a:t>React · TypeScript · FastAPI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7"/>
          <p:cNvSpPr/>
          <p:nvPr/>
        </p:nvSpPr>
        <p:spPr>
          <a:xfrm>
            <a:off x="548640" y="5212080"/>
            <a:ext cx="7315200" cy="877824"/>
          </a:xfrm>
          <a:prstGeom prst="roundRect">
            <a:avLst>
              <a:gd name="adj" fmla="val 7292"/>
            </a:avLst>
          </a:prstGeom>
          <a:solidFill>
            <a:srgbClr val="1B7E9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7"/>
          <p:cNvSpPr/>
          <p:nvPr/>
        </p:nvSpPr>
        <p:spPr>
          <a:xfrm>
            <a:off x="749808" y="5376672"/>
            <a:ext cx="548640" cy="548640"/>
          </a:xfrm>
          <a:prstGeom prst="ellipse">
            <a:avLst/>
          </a:prstGeom>
          <a:solidFill>
            <a:srgbClr val="0F2E3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1" name="Google Shape;211;p7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92454" y="5519318"/>
            <a:ext cx="263347" cy="263347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7"/>
          <p:cNvSpPr/>
          <p:nvPr/>
        </p:nvSpPr>
        <p:spPr>
          <a:xfrm>
            <a:off x="1463040" y="5330952"/>
            <a:ext cx="2743200" cy="347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50"/>
              <a:buFont typeface="Georgia"/>
              <a:buNone/>
            </a:pPr>
            <a:r>
              <a:rPr lang="en-US" sz="1550" b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Innholdslag</a:t>
            </a:r>
            <a:endParaRPr sz="15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7"/>
          <p:cNvSpPr/>
          <p:nvPr/>
        </p:nvSpPr>
        <p:spPr>
          <a:xfrm>
            <a:off x="1463040" y="5650992"/>
            <a:ext cx="40233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E9F2F3"/>
              </a:buClr>
              <a:buSzPts val="1050"/>
              <a:buFont typeface="Calibri"/>
              <a:buNone/>
            </a:pPr>
            <a:r>
              <a:rPr lang="en-US" sz="1050">
                <a:solidFill>
                  <a:srgbClr val="E9F2F3"/>
                </a:solidFill>
                <a:latin typeface="Calibri"/>
                <a:ea typeface="Calibri"/>
                <a:cs typeface="Calibri"/>
                <a:sym typeface="Calibri"/>
              </a:rPr>
              <a:t>Geodata, regelterskler og spørsmålskonfig.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7"/>
          <p:cNvSpPr/>
          <p:nvPr/>
        </p:nvSpPr>
        <p:spPr>
          <a:xfrm>
            <a:off x="5486400" y="5212080"/>
            <a:ext cx="2286000" cy="877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5AAE4A"/>
              </a:buClr>
              <a:buSzPts val="1100"/>
              <a:buFont typeface="Calibri"/>
              <a:buNone/>
            </a:pPr>
            <a:r>
              <a:rPr lang="en-US" sz="1100" b="1">
                <a:solidFill>
                  <a:srgbClr val="5AAE4A"/>
                </a:solidFill>
                <a:latin typeface="Calibri"/>
                <a:ea typeface="Calibri"/>
                <a:cs typeface="Calibri"/>
                <a:sym typeface="Calibri"/>
              </a:rPr>
              <a:t>Supabase · PostGIS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15" name="Google Shape;215;p7"/>
          <p:cNvCxnSpPr/>
          <p:nvPr/>
        </p:nvCxnSpPr>
        <p:spPr>
          <a:xfrm>
            <a:off x="4206240" y="3072384"/>
            <a:ext cx="0" cy="128016"/>
          </a:xfrm>
          <a:prstGeom prst="straightConnector1">
            <a:avLst/>
          </a:prstGeom>
          <a:noFill/>
          <a:ln w="12700" cap="flat" cmpd="sng">
            <a:solidFill>
              <a:srgbClr val="D7E3E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16" name="Google Shape;216;p7"/>
          <p:cNvSpPr/>
          <p:nvPr/>
        </p:nvSpPr>
        <p:spPr>
          <a:xfrm>
            <a:off x="8092440" y="2194560"/>
            <a:ext cx="3547872" cy="4023360"/>
          </a:xfrm>
          <a:prstGeom prst="roundRect">
            <a:avLst>
              <a:gd name="adj" fmla="val 2062"/>
            </a:avLst>
          </a:prstGeom>
          <a:solidFill>
            <a:srgbClr val="F4F8F9"/>
          </a:solidFill>
          <a:ln w="12700" cap="flat" cmpd="sng">
            <a:solidFill>
              <a:srgbClr val="D7E3E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7"/>
          <p:cNvSpPr/>
          <p:nvPr/>
        </p:nvSpPr>
        <p:spPr>
          <a:xfrm>
            <a:off x="8366760" y="2468880"/>
            <a:ext cx="566928" cy="566928"/>
          </a:xfrm>
          <a:prstGeom prst="ellipse">
            <a:avLst/>
          </a:prstGeom>
          <a:solidFill>
            <a:srgbClr val="E9F2F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8" name="Google Shape;218;p7" descr="preencoded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514161" y="2616281"/>
            <a:ext cx="272125" cy="272125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7"/>
          <p:cNvSpPr/>
          <p:nvPr/>
        </p:nvSpPr>
        <p:spPr>
          <a:xfrm>
            <a:off x="9052560" y="2505456"/>
            <a:ext cx="245059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2E38"/>
              </a:buClr>
              <a:buSzPts val="1500"/>
              <a:buFont typeface="Georgia"/>
              <a:buNone/>
            </a:pPr>
            <a:r>
              <a:rPr lang="en-US" sz="1500" b="1">
                <a:solidFill>
                  <a:srgbClr val="0F2E38"/>
                </a:solidFill>
                <a:latin typeface="Georgia"/>
                <a:ea typeface="Georgia"/>
                <a:cs typeface="Georgia"/>
                <a:sym typeface="Georgia"/>
              </a:rPr>
              <a:t>Eksterne datakilder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7"/>
          <p:cNvSpPr/>
          <p:nvPr/>
        </p:nvSpPr>
        <p:spPr>
          <a:xfrm>
            <a:off x="8385048" y="3255264"/>
            <a:ext cx="109728" cy="109728"/>
          </a:xfrm>
          <a:prstGeom prst="ellipse">
            <a:avLst/>
          </a:prstGeom>
          <a:solidFill>
            <a:srgbClr val="5AAE4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7"/>
          <p:cNvSpPr/>
          <p:nvPr/>
        </p:nvSpPr>
        <p:spPr>
          <a:xfrm>
            <a:off x="8604504" y="3154680"/>
            <a:ext cx="2816352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E2A2E"/>
              </a:buClr>
              <a:buSzPts val="1100"/>
              <a:buFont typeface="Calibri"/>
              <a:buNone/>
            </a:pPr>
            <a:r>
              <a:rPr lang="en-US" sz="1100">
                <a:solidFill>
                  <a:srgbClr val="1E2A2E"/>
                </a:solidFill>
                <a:latin typeface="Calibri"/>
                <a:ea typeface="Calibri"/>
                <a:cs typeface="Calibri"/>
                <a:sym typeface="Calibri"/>
              </a:rPr>
              <a:t>Kartverket – kart og eiendom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7"/>
          <p:cNvSpPr/>
          <p:nvPr/>
        </p:nvSpPr>
        <p:spPr>
          <a:xfrm>
            <a:off x="8385048" y="3675888"/>
            <a:ext cx="109728" cy="109728"/>
          </a:xfrm>
          <a:prstGeom prst="ellipse">
            <a:avLst/>
          </a:prstGeom>
          <a:solidFill>
            <a:srgbClr val="5AAE4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7"/>
          <p:cNvSpPr/>
          <p:nvPr/>
        </p:nvSpPr>
        <p:spPr>
          <a:xfrm>
            <a:off x="8604504" y="3575304"/>
            <a:ext cx="2816352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E2A2E"/>
              </a:buClr>
              <a:buSzPts val="1100"/>
              <a:buFont typeface="Calibri"/>
              <a:buNone/>
            </a:pPr>
            <a:r>
              <a:rPr lang="en-US" sz="1100">
                <a:solidFill>
                  <a:srgbClr val="1E2A2E"/>
                </a:solidFill>
                <a:latin typeface="Calibri"/>
                <a:ea typeface="Calibri"/>
                <a:cs typeface="Calibri"/>
                <a:sym typeface="Calibri"/>
              </a:rPr>
              <a:t>NVE – flom- og sonedata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7"/>
          <p:cNvSpPr/>
          <p:nvPr/>
        </p:nvSpPr>
        <p:spPr>
          <a:xfrm>
            <a:off x="8385048" y="4096512"/>
            <a:ext cx="109728" cy="109728"/>
          </a:xfrm>
          <a:prstGeom prst="ellipse">
            <a:avLst/>
          </a:prstGeom>
          <a:solidFill>
            <a:srgbClr val="5AAE4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7"/>
          <p:cNvSpPr/>
          <p:nvPr/>
        </p:nvSpPr>
        <p:spPr>
          <a:xfrm>
            <a:off x="8604504" y="3995928"/>
            <a:ext cx="2816352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E2A2E"/>
              </a:buClr>
              <a:buSzPts val="1100"/>
              <a:buFont typeface="Calibri"/>
              <a:buNone/>
            </a:pPr>
            <a:r>
              <a:rPr lang="en-US" sz="1100">
                <a:solidFill>
                  <a:srgbClr val="1E2A2E"/>
                </a:solidFill>
                <a:latin typeface="Calibri"/>
                <a:ea typeface="Calibri"/>
                <a:cs typeface="Calibri"/>
                <a:sym typeface="Calibri"/>
              </a:rPr>
              <a:t>GeoNorge – FKB-bygningsdata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26" name="Google Shape;226;p7"/>
          <p:cNvCxnSpPr/>
          <p:nvPr/>
        </p:nvCxnSpPr>
        <p:spPr>
          <a:xfrm>
            <a:off x="8366760" y="4590288"/>
            <a:ext cx="2999232" cy="0"/>
          </a:xfrm>
          <a:prstGeom prst="straightConnector1">
            <a:avLst/>
          </a:prstGeom>
          <a:noFill/>
          <a:ln w="12700" cap="flat" cmpd="sng">
            <a:solidFill>
              <a:srgbClr val="D7E3E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27" name="Google Shape;227;p7"/>
          <p:cNvSpPr/>
          <p:nvPr/>
        </p:nvSpPr>
        <p:spPr>
          <a:xfrm>
            <a:off x="8366760" y="4700016"/>
            <a:ext cx="2999232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7E91"/>
              </a:buClr>
              <a:buSzPts val="1350"/>
              <a:buFont typeface="Georgia"/>
              <a:buNone/>
            </a:pPr>
            <a:r>
              <a:rPr lang="en-US" sz="1350" b="1">
                <a:solidFill>
                  <a:srgbClr val="1B7E91"/>
                </a:solidFill>
                <a:latin typeface="Georgia"/>
                <a:ea typeface="Georgia"/>
                <a:cs typeface="Georgia"/>
                <a:sym typeface="Georgia"/>
              </a:rPr>
              <a:t>Generativitet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7"/>
          <p:cNvSpPr/>
          <p:nvPr/>
        </p:nvSpPr>
        <p:spPr>
          <a:xfrm>
            <a:off x="8366760" y="5010912"/>
            <a:ext cx="2999232" cy="109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Clr>
                <a:srgbClr val="1E2A2E"/>
              </a:buClr>
              <a:buSzPts val="1080"/>
              <a:buFont typeface="Calibri"/>
              <a:buNone/>
            </a:pPr>
            <a:r>
              <a:rPr lang="en-US" sz="1080">
                <a:solidFill>
                  <a:srgbClr val="1E2A2E"/>
                </a:solidFill>
                <a:latin typeface="Calibri"/>
                <a:ea typeface="Calibri"/>
                <a:cs typeface="Calibri"/>
                <a:sym typeface="Calibri"/>
              </a:rPr>
              <a:t>Geodata ligger som data, ikke i koden. Andre kommuner kan bytte dem ut uten kodeendringer – grunnlaget for nasjonal gjenbruk.</a:t>
            </a:r>
            <a:endParaRPr sz="10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e33438a891_0_0"/>
          <p:cNvSpPr txBox="1"/>
          <p:nvPr/>
        </p:nvSpPr>
        <p:spPr>
          <a:xfrm>
            <a:off x="2245425" y="1285025"/>
            <a:ext cx="5843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g3e33438a891_0_0"/>
          <p:cNvSpPr/>
          <p:nvPr/>
        </p:nvSpPr>
        <p:spPr>
          <a:xfrm>
            <a:off x="609605" y="1051560"/>
            <a:ext cx="10972800" cy="8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3600"/>
              <a:buFont typeface="Georgia"/>
              <a:buNone/>
            </a:pPr>
            <a:endParaRPr sz="3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g3e33438a891_0_0"/>
          <p:cNvSpPr/>
          <p:nvPr/>
        </p:nvSpPr>
        <p:spPr>
          <a:xfrm>
            <a:off x="609605" y="1051560"/>
            <a:ext cx="10972800" cy="8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3600"/>
              <a:buFont typeface="Georgia"/>
              <a:buNone/>
            </a:pPr>
            <a:r>
              <a:rPr lang="en-US" sz="3600">
                <a:latin typeface="Calibri"/>
                <a:ea typeface="Calibri"/>
                <a:cs typeface="Calibri"/>
                <a:sym typeface="Calibri"/>
              </a:rPr>
              <a:t>Det større bilde</a:t>
            </a:r>
            <a:endParaRPr sz="3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g3e33438a891_0_0"/>
          <p:cNvSpPr/>
          <p:nvPr/>
        </p:nvSpPr>
        <p:spPr>
          <a:xfrm>
            <a:off x="609605" y="1828800"/>
            <a:ext cx="10972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1600"/>
              <a:buFont typeface="Calibri"/>
              <a:buNone/>
            </a:pPr>
            <a:r>
              <a:rPr lang="en-US" sz="1600" b="0" i="1" u="none" strike="noStrike" cap="none">
                <a:solidFill>
                  <a:srgbClr val="64748B"/>
                </a:solidFill>
                <a:latin typeface="Calibri"/>
                <a:ea typeface="Calibri"/>
                <a:cs typeface="Calibri"/>
                <a:sym typeface="Calibri"/>
              </a:rPr>
              <a:t>Bygget på modulær arkitektur andre kommuner kan koble seg på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g3e33438a891_0_0"/>
          <p:cNvSpPr/>
          <p:nvPr/>
        </p:nvSpPr>
        <p:spPr>
          <a:xfrm>
            <a:off x="638613" y="3483850"/>
            <a:ext cx="1326000" cy="502800"/>
          </a:xfrm>
          <a:prstGeom prst="rect">
            <a:avLst/>
          </a:prstGeom>
          <a:solidFill>
            <a:srgbClr val="FFFFFF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  <a:effectLst>
            <a:outerShdw blurRad="101600" dist="25400" dir="5400000" algn="bl" rotWithShape="0">
              <a:srgbClr val="0F172A">
                <a:alpha val="784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g3e33438a891_0_0"/>
          <p:cNvSpPr/>
          <p:nvPr/>
        </p:nvSpPr>
        <p:spPr>
          <a:xfrm>
            <a:off x="638613" y="3483850"/>
            <a:ext cx="13260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200"/>
              <a:buFont typeface="Calibri"/>
              <a:buNone/>
            </a:pPr>
            <a:r>
              <a:rPr lang="en-US" sz="1200" b="1" i="0" u="none" strike="noStrike" cap="none">
                <a:solidFill>
                  <a:srgbClr val="1E293B"/>
                </a:solidFill>
                <a:latin typeface="Calibri"/>
                <a:ea typeface="Calibri"/>
                <a:cs typeface="Calibri"/>
                <a:sym typeface="Calibri"/>
              </a:rPr>
              <a:t>Kristiansand</a:t>
            </a:r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g3e33438a891_0_0"/>
          <p:cNvSpPr/>
          <p:nvPr/>
        </p:nvSpPr>
        <p:spPr>
          <a:xfrm>
            <a:off x="2074221" y="3483850"/>
            <a:ext cx="1326000" cy="502800"/>
          </a:xfrm>
          <a:prstGeom prst="rect">
            <a:avLst/>
          </a:prstGeom>
          <a:solidFill>
            <a:srgbClr val="FFFFFF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  <a:effectLst>
            <a:outerShdw blurRad="101600" dist="25400" dir="5400000" algn="bl" rotWithShape="0">
              <a:srgbClr val="0F172A">
                <a:alpha val="784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g3e33438a891_0_0"/>
          <p:cNvSpPr/>
          <p:nvPr/>
        </p:nvSpPr>
        <p:spPr>
          <a:xfrm>
            <a:off x="2074221" y="3483850"/>
            <a:ext cx="13260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200"/>
              <a:buFont typeface="Calibri"/>
              <a:buNone/>
            </a:pPr>
            <a:r>
              <a:rPr lang="en-US" sz="1200" b="1" i="0" u="none" strike="noStrike" cap="none">
                <a:solidFill>
                  <a:srgbClr val="1E293B"/>
                </a:solidFill>
                <a:latin typeface="Calibri"/>
                <a:ea typeface="Calibri"/>
                <a:cs typeface="Calibri"/>
                <a:sym typeface="Calibri"/>
              </a:rPr>
              <a:t>Oslo</a:t>
            </a:r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g3e33438a891_0_0"/>
          <p:cNvSpPr/>
          <p:nvPr/>
        </p:nvSpPr>
        <p:spPr>
          <a:xfrm>
            <a:off x="3509829" y="3483850"/>
            <a:ext cx="1326000" cy="502800"/>
          </a:xfrm>
          <a:prstGeom prst="rect">
            <a:avLst/>
          </a:prstGeom>
          <a:solidFill>
            <a:srgbClr val="FFFFFF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  <a:effectLst>
            <a:outerShdw blurRad="101600" dist="25400" dir="5400000" algn="bl" rotWithShape="0">
              <a:srgbClr val="0F172A">
                <a:alpha val="784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g3e33438a891_0_0"/>
          <p:cNvSpPr/>
          <p:nvPr/>
        </p:nvSpPr>
        <p:spPr>
          <a:xfrm>
            <a:off x="3509829" y="3483850"/>
            <a:ext cx="13260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200"/>
              <a:buFont typeface="Calibri"/>
              <a:buNone/>
            </a:pPr>
            <a:r>
              <a:rPr lang="en-US" sz="1200" b="1" i="0" u="none" strike="noStrike" cap="none">
                <a:solidFill>
                  <a:srgbClr val="1E293B"/>
                </a:solidFill>
                <a:latin typeface="Calibri"/>
                <a:ea typeface="Calibri"/>
                <a:cs typeface="Calibri"/>
                <a:sym typeface="Calibri"/>
              </a:rPr>
              <a:t>Bergen</a:t>
            </a:r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g3e33438a891_0_0"/>
          <p:cNvSpPr/>
          <p:nvPr/>
        </p:nvSpPr>
        <p:spPr>
          <a:xfrm>
            <a:off x="4945437" y="3483850"/>
            <a:ext cx="1326000" cy="502800"/>
          </a:xfrm>
          <a:prstGeom prst="rect">
            <a:avLst/>
          </a:prstGeom>
          <a:solidFill>
            <a:srgbClr val="F8F9FA"/>
          </a:solidFill>
          <a:ln w="19050" cap="flat" cmpd="sng">
            <a:solidFill>
              <a:srgbClr val="52B788"/>
            </a:solidFill>
            <a:prstDash val="solid"/>
            <a:round/>
            <a:headEnd type="none" w="sm" len="sm"/>
            <a:tailEnd type="none" w="sm" len="sm"/>
          </a:ln>
          <a:effectLst>
            <a:outerShdw blurRad="101600" dist="25400" dir="5400000" algn="bl" rotWithShape="0">
              <a:srgbClr val="0F172A">
                <a:alpha val="784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g3e33438a891_0_0"/>
          <p:cNvSpPr/>
          <p:nvPr/>
        </p:nvSpPr>
        <p:spPr>
          <a:xfrm>
            <a:off x="4945437" y="3483850"/>
            <a:ext cx="13260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A9D8F"/>
              </a:buClr>
              <a:buSzPts val="1200"/>
              <a:buFont typeface="Calibri"/>
              <a:buNone/>
            </a:pPr>
            <a:r>
              <a:rPr lang="en-US" sz="1200" b="0" i="1" u="none" strike="noStrike" cap="none">
                <a:solidFill>
                  <a:srgbClr val="2A9D8F"/>
                </a:solidFill>
                <a:latin typeface="Calibri"/>
                <a:ea typeface="Calibri"/>
                <a:cs typeface="Calibri"/>
                <a:sym typeface="Calibri"/>
              </a:rPr>
              <a:t>+ andre</a:t>
            </a:r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g3e33438a891_0_0"/>
          <p:cNvSpPr/>
          <p:nvPr/>
        </p:nvSpPr>
        <p:spPr>
          <a:xfrm>
            <a:off x="1264977" y="4059922"/>
            <a:ext cx="73200" cy="201300"/>
          </a:xfrm>
          <a:prstGeom prst="rect">
            <a:avLst/>
          </a:prstGeom>
          <a:solidFill>
            <a:srgbClr val="52B7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g3e33438a891_0_0"/>
          <p:cNvSpPr/>
          <p:nvPr/>
        </p:nvSpPr>
        <p:spPr>
          <a:xfrm>
            <a:off x="2700585" y="4059922"/>
            <a:ext cx="73200" cy="201300"/>
          </a:xfrm>
          <a:prstGeom prst="rect">
            <a:avLst/>
          </a:prstGeom>
          <a:solidFill>
            <a:srgbClr val="52B7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g3e33438a891_0_0"/>
          <p:cNvSpPr/>
          <p:nvPr/>
        </p:nvSpPr>
        <p:spPr>
          <a:xfrm>
            <a:off x="4136193" y="4059922"/>
            <a:ext cx="73200" cy="201300"/>
          </a:xfrm>
          <a:prstGeom prst="rect">
            <a:avLst/>
          </a:prstGeom>
          <a:solidFill>
            <a:srgbClr val="52B7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g3e33438a891_0_0"/>
          <p:cNvSpPr/>
          <p:nvPr/>
        </p:nvSpPr>
        <p:spPr>
          <a:xfrm>
            <a:off x="5571801" y="4059922"/>
            <a:ext cx="73200" cy="201300"/>
          </a:xfrm>
          <a:prstGeom prst="rect">
            <a:avLst/>
          </a:prstGeom>
          <a:solidFill>
            <a:srgbClr val="52B7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g3e33438a891_0_0"/>
          <p:cNvSpPr/>
          <p:nvPr/>
        </p:nvSpPr>
        <p:spPr>
          <a:xfrm>
            <a:off x="574605" y="4334242"/>
            <a:ext cx="5760600" cy="960000"/>
          </a:xfrm>
          <a:prstGeom prst="rect">
            <a:avLst/>
          </a:prstGeom>
          <a:solidFill>
            <a:srgbClr val="2A9D8F"/>
          </a:solidFill>
          <a:ln>
            <a:noFill/>
          </a:ln>
          <a:effectLst>
            <a:outerShdw blurRad="152400" dist="38100" dir="5400000" algn="bl" rotWithShape="0">
              <a:srgbClr val="0F172A">
                <a:alpha val="1216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Google Shape;101;g3e33438a891_0_0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8925" y="4581130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g3e33438a891_0_0"/>
          <p:cNvSpPr/>
          <p:nvPr/>
        </p:nvSpPr>
        <p:spPr>
          <a:xfrm>
            <a:off x="1489005" y="4498834"/>
            <a:ext cx="46635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TiltaksAID  modulær kjerne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8F9FA"/>
              </a:buClr>
              <a:buSzPts val="1100"/>
              <a:buFont typeface="Calibri"/>
              <a:buNone/>
            </a:pPr>
            <a:r>
              <a:rPr lang="en-US" sz="1100" b="0" i="0" u="none" strike="noStrike" cap="none">
                <a:solidFill>
                  <a:srgbClr val="F8F9FA"/>
                </a:solidFill>
                <a:latin typeface="Calibri"/>
                <a:ea typeface="Calibri"/>
                <a:cs typeface="Calibri"/>
                <a:sym typeface="Calibri"/>
              </a:rPr>
              <a:t>Kart, tegneverktøy, spørsmål, regelmotor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g3e33438a891_0_0"/>
          <p:cNvSpPr/>
          <p:nvPr/>
        </p:nvSpPr>
        <p:spPr>
          <a:xfrm>
            <a:off x="483165" y="4032490"/>
            <a:ext cx="5487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800"/>
              <a:buFont typeface="Calibri"/>
              <a:buNone/>
            </a:pPr>
            <a:r>
              <a:rPr lang="en-US" sz="800" b="1" i="0" u="none" strike="noStrike" cap="none">
                <a:solidFill>
                  <a:srgbClr val="64748B"/>
                </a:solidFill>
                <a:latin typeface="Calibri"/>
                <a:ea typeface="Calibri"/>
                <a:cs typeface="Calibri"/>
                <a:sym typeface="Calibri"/>
              </a:rPr>
              <a:t>KOMMUNER</a:t>
            </a:r>
            <a:endParaRPr sz="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g3e33438a891_0_0"/>
          <p:cNvSpPr/>
          <p:nvPr/>
        </p:nvSpPr>
        <p:spPr>
          <a:xfrm>
            <a:off x="6766560" y="2286000"/>
            <a:ext cx="4846200" cy="12801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01600" dist="25400" dir="5400000" algn="bl" rotWithShape="0">
              <a:srgbClr val="0F172A">
                <a:alpha val="784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g3e33438a891_0_0"/>
          <p:cNvSpPr/>
          <p:nvPr/>
        </p:nvSpPr>
        <p:spPr>
          <a:xfrm>
            <a:off x="6995160" y="2560320"/>
            <a:ext cx="731400" cy="731400"/>
          </a:xfrm>
          <a:prstGeom prst="ellipse">
            <a:avLst/>
          </a:prstGeom>
          <a:solidFill>
            <a:srgbClr val="0F4C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6" name="Google Shape;106;g3e33438a891_0_0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59752" y="2724912"/>
            <a:ext cx="402336" cy="402336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g3e33438a891_0_0"/>
          <p:cNvSpPr/>
          <p:nvPr/>
        </p:nvSpPr>
        <p:spPr>
          <a:xfrm>
            <a:off x="7909560" y="2468880"/>
            <a:ext cx="356610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600"/>
              <a:buFont typeface="Georgia"/>
              <a:buNone/>
            </a:pPr>
            <a:r>
              <a:rPr lang="en-US" sz="1600" b="1" i="0" u="none" strike="noStrike" cap="none">
                <a:solidFill>
                  <a:srgbClr val="1E293B"/>
                </a:solidFill>
                <a:latin typeface="Georgia"/>
                <a:ea typeface="Georgia"/>
                <a:cs typeface="Georgia"/>
                <a:sym typeface="Georgia"/>
              </a:rPr>
              <a:t>Nasjonale regler som grunnmur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g3e33438a891_0_0"/>
          <p:cNvSpPr/>
          <p:nvPr/>
        </p:nvSpPr>
        <p:spPr>
          <a:xfrm>
            <a:off x="7909560" y="2880360"/>
            <a:ext cx="3566100" cy="5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1200"/>
              <a:buFont typeface="Calibri"/>
              <a:buNone/>
            </a:pPr>
            <a:r>
              <a:rPr lang="en-US" sz="1200">
                <a:solidFill>
                  <a:srgbClr val="64748B"/>
                </a:solidFill>
                <a:latin typeface="Calibri"/>
                <a:ea typeface="Calibri"/>
                <a:cs typeface="Calibri"/>
                <a:sym typeface="Calibri"/>
              </a:rPr>
              <a:t>Opprinnelig laget med nasjonale regeler som grunn mur</a:t>
            </a:r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g3e33438a891_0_0"/>
          <p:cNvSpPr/>
          <p:nvPr/>
        </p:nvSpPr>
        <p:spPr>
          <a:xfrm>
            <a:off x="6766560" y="3749040"/>
            <a:ext cx="4846200" cy="12801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01600" dist="25400" dir="5400000" algn="bl" rotWithShape="0">
              <a:srgbClr val="0F172A">
                <a:alpha val="784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g3e33438a891_0_0"/>
          <p:cNvSpPr/>
          <p:nvPr/>
        </p:nvSpPr>
        <p:spPr>
          <a:xfrm>
            <a:off x="6995160" y="4023360"/>
            <a:ext cx="731400" cy="731400"/>
          </a:xfrm>
          <a:prstGeom prst="ellipse">
            <a:avLst/>
          </a:prstGeom>
          <a:solidFill>
            <a:srgbClr val="2A9D8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1" name="Google Shape;111;g3e33438a891_0_0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59752" y="4187952"/>
            <a:ext cx="402336" cy="402336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g3e33438a891_0_0"/>
          <p:cNvSpPr/>
          <p:nvPr/>
        </p:nvSpPr>
        <p:spPr>
          <a:xfrm>
            <a:off x="7909560" y="3931920"/>
            <a:ext cx="356610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600"/>
              <a:buFont typeface="Georgia"/>
              <a:buNone/>
            </a:pPr>
            <a:r>
              <a:rPr lang="en-US" sz="1600" b="1">
                <a:solidFill>
                  <a:srgbClr val="1E293B"/>
                </a:solidFill>
                <a:latin typeface="Georgia"/>
                <a:ea typeface="Georgia"/>
                <a:cs typeface="Georgia"/>
                <a:sym typeface="Georgia"/>
              </a:rPr>
              <a:t>Koble mot kommunale regler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g3e33438a891_0_0"/>
          <p:cNvSpPr/>
          <p:nvPr/>
        </p:nvSpPr>
        <p:spPr>
          <a:xfrm>
            <a:off x="7909560" y="4343400"/>
            <a:ext cx="3566100" cy="5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1200"/>
              <a:buFont typeface="Calibri"/>
              <a:buNone/>
            </a:pPr>
            <a:r>
              <a:rPr lang="en-US" sz="1200" b="0" i="0" u="none" strike="noStrike" cap="none">
                <a:solidFill>
                  <a:srgbClr val="64748B"/>
                </a:solidFill>
                <a:latin typeface="Calibri"/>
                <a:ea typeface="Calibri"/>
                <a:cs typeface="Calibri"/>
                <a:sym typeface="Calibri"/>
              </a:rPr>
              <a:t>Kommunenes lokale reguleringer kobles på som moduler</a:t>
            </a:r>
            <a:r>
              <a:rPr lang="en-US" sz="1200">
                <a:solidFill>
                  <a:srgbClr val="64748B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lang="en-US" sz="1200" b="0" i="0" u="none" strike="noStrike" cap="none">
                <a:solidFill>
                  <a:srgbClr val="64748B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g3e33438a891_0_0"/>
          <p:cNvSpPr/>
          <p:nvPr/>
        </p:nvSpPr>
        <p:spPr>
          <a:xfrm>
            <a:off x="6766560" y="5212080"/>
            <a:ext cx="4846200" cy="12801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01600" dist="25400" dir="5400000" algn="bl" rotWithShape="0">
              <a:srgbClr val="0F172A">
                <a:alpha val="784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g3e33438a891_0_0"/>
          <p:cNvSpPr/>
          <p:nvPr/>
        </p:nvSpPr>
        <p:spPr>
          <a:xfrm>
            <a:off x="6995160" y="5486400"/>
            <a:ext cx="731400" cy="731400"/>
          </a:xfrm>
          <a:prstGeom prst="ellipse">
            <a:avLst/>
          </a:prstGeom>
          <a:solidFill>
            <a:srgbClr val="52B7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6" name="Google Shape;116;g3e33438a891_0_0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159752" y="5650992"/>
            <a:ext cx="402336" cy="402336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g3e33438a891_0_0"/>
          <p:cNvSpPr/>
          <p:nvPr/>
        </p:nvSpPr>
        <p:spPr>
          <a:xfrm>
            <a:off x="7909560" y="5394960"/>
            <a:ext cx="356610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600"/>
              <a:buFont typeface="Georgia"/>
              <a:buNone/>
            </a:pPr>
            <a:r>
              <a:rPr lang="en-US" sz="1600" b="1">
                <a:solidFill>
                  <a:srgbClr val="1E293B"/>
                </a:solidFill>
                <a:latin typeface="Georgia"/>
                <a:ea typeface="Georgia"/>
                <a:cs typeface="Georgia"/>
                <a:sym typeface="Georgia"/>
              </a:rPr>
              <a:t>Synliggjøre behov for god data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g3e33438a891_0_0"/>
          <p:cNvSpPr/>
          <p:nvPr/>
        </p:nvSpPr>
        <p:spPr>
          <a:xfrm>
            <a:off x="7909560" y="5806440"/>
            <a:ext cx="3566100" cy="5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1200"/>
              <a:buFont typeface="Calibri"/>
              <a:buNone/>
            </a:pPr>
            <a:r>
              <a:rPr lang="en-US" sz="1200" b="0" i="0" u="none" strike="noStrike" cap="none">
                <a:solidFill>
                  <a:srgbClr val="64748B"/>
                </a:solidFill>
                <a:latin typeface="Calibri"/>
                <a:ea typeface="Calibri"/>
                <a:cs typeface="Calibri"/>
                <a:sym typeface="Calibri"/>
              </a:rPr>
              <a:t>For å ta i bruk TiltaksAID må kommuner heve sine datasett</a:t>
            </a:r>
            <a:r>
              <a:rPr lang="en-US" sz="1200">
                <a:solidFill>
                  <a:srgbClr val="64748B"/>
                </a:solidFill>
                <a:latin typeface="Calibri"/>
                <a:ea typeface="Calibri"/>
                <a:cs typeface="Calibri"/>
                <a:sym typeface="Calibri"/>
              </a:rPr>
              <a:t>,</a:t>
            </a:r>
            <a:r>
              <a:rPr lang="en-US" sz="1200" b="0" i="0" u="none" strike="noStrike" cap="none">
                <a:solidFill>
                  <a:srgbClr val="64748B"/>
                </a:solidFill>
                <a:latin typeface="Calibri"/>
                <a:ea typeface="Calibri"/>
                <a:cs typeface="Calibri"/>
                <a:sym typeface="Calibri"/>
              </a:rPr>
              <a:t> det utløser et datakvalitetsløft.</a:t>
            </a:r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e4a3a439d8_4_3"/>
          <p:cNvSpPr/>
          <p:nvPr/>
        </p:nvSpPr>
        <p:spPr>
          <a:xfrm>
            <a:off x="1115568" y="475488"/>
            <a:ext cx="10058400" cy="4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7E91"/>
              </a:buClr>
              <a:buSzPts val="1200"/>
              <a:buFont typeface="Calibri"/>
              <a:buNone/>
            </a:pPr>
            <a:r>
              <a:rPr lang="en-US" sz="1200" b="1">
                <a:solidFill>
                  <a:srgbClr val="1B7E91"/>
                </a:solidFill>
                <a:latin typeface="Calibri"/>
                <a:ea typeface="Calibri"/>
                <a:cs typeface="Calibri"/>
                <a:sym typeface="Calibri"/>
              </a:rPr>
              <a:t>TEKNOLOGI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7E91"/>
              </a:buClr>
              <a:buSzPts val="1200"/>
              <a:buFont typeface="Calibri"/>
              <a:buNone/>
            </a:pPr>
            <a:endParaRPr sz="1200" b="1">
              <a:solidFill>
                <a:srgbClr val="1B7E9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g3e4a3a439d8_4_3"/>
          <p:cNvSpPr/>
          <p:nvPr/>
        </p:nvSpPr>
        <p:spPr>
          <a:xfrm>
            <a:off x="530352" y="914400"/>
            <a:ext cx="11064300" cy="8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2E38"/>
              </a:buClr>
              <a:buSzPts val="3100"/>
              <a:buFont typeface="Georgia"/>
              <a:buNone/>
            </a:pPr>
            <a:r>
              <a:rPr lang="en-US" sz="3100" b="1">
                <a:solidFill>
                  <a:srgbClr val="0F2E38"/>
                </a:solidFill>
                <a:latin typeface="Georgia"/>
                <a:ea typeface="Georgia"/>
                <a:cs typeface="Georgia"/>
                <a:sym typeface="Georgia"/>
              </a:rPr>
              <a:t>Teknologi Valg</a:t>
            </a:r>
            <a:endParaRPr sz="3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g3e4a3a439d8_4_3"/>
          <p:cNvSpPr/>
          <p:nvPr/>
        </p:nvSpPr>
        <p:spPr>
          <a:xfrm>
            <a:off x="548640" y="6400800"/>
            <a:ext cx="36576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C6E75"/>
              </a:buClr>
              <a:buSzPts val="900"/>
              <a:buFont typeface="Calibri"/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g3e4a3a439d8_4_3"/>
          <p:cNvSpPr/>
          <p:nvPr/>
        </p:nvSpPr>
        <p:spPr>
          <a:xfrm>
            <a:off x="3657600" y="6400800"/>
            <a:ext cx="59436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5C6E75"/>
              </a:buClr>
              <a:buSzPts val="900"/>
              <a:buFont typeface="Calibri"/>
              <a:buNone/>
            </a:pPr>
            <a:r>
              <a:rPr lang="en-US" sz="900">
                <a:solidFill>
                  <a:srgbClr val="5C6E75"/>
                </a:solidFill>
                <a:latin typeface="Calibri"/>
                <a:ea typeface="Calibri"/>
                <a:cs typeface="Calibri"/>
                <a:sym typeface="Calibri"/>
              </a:rPr>
              <a:t>Arkitektur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g3e4a3a439d8_4_3"/>
          <p:cNvSpPr/>
          <p:nvPr/>
        </p:nvSpPr>
        <p:spPr>
          <a:xfrm>
            <a:off x="10058400" y="6400800"/>
            <a:ext cx="15819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5C6E75"/>
              </a:buClr>
              <a:buSzPts val="900"/>
              <a:buFont typeface="Calibri"/>
              <a:buNone/>
            </a:pPr>
            <a:r>
              <a:rPr lang="en-US" sz="900">
                <a:solidFill>
                  <a:srgbClr val="5C6E75"/>
                </a:solidFill>
                <a:latin typeface="Calibri"/>
                <a:ea typeface="Calibri"/>
                <a:cs typeface="Calibri"/>
                <a:sym typeface="Calibri"/>
              </a:rPr>
              <a:t>07 / 14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g3e4a3a439d8_4_3"/>
          <p:cNvSpPr/>
          <p:nvPr/>
        </p:nvSpPr>
        <p:spPr>
          <a:xfrm>
            <a:off x="548640" y="1627632"/>
            <a:ext cx="1051560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C6E75"/>
              </a:buClr>
              <a:buSzPts val="1400"/>
              <a:buFont typeface="Calibri"/>
              <a:buNone/>
            </a:pPr>
            <a:r>
              <a:rPr lang="en-US" sz="1400" i="1">
                <a:solidFill>
                  <a:srgbClr val="5C6E75"/>
                </a:solidFill>
                <a:latin typeface="Calibri"/>
                <a:ea typeface="Calibri"/>
                <a:cs typeface="Calibri"/>
                <a:sym typeface="Calibri"/>
              </a:rPr>
              <a:t>Bygd som et MVP, men strukturert i lag slik at andre kommuner kan tilpasse og gjenbruke løsningen.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g3e4a3a439d8_4_3"/>
          <p:cNvSpPr/>
          <p:nvPr/>
        </p:nvSpPr>
        <p:spPr>
          <a:xfrm>
            <a:off x="715775" y="3054050"/>
            <a:ext cx="2458500" cy="1386300"/>
          </a:xfrm>
          <a:prstGeom prst="roundRect">
            <a:avLst>
              <a:gd name="adj" fmla="val 7292"/>
            </a:avLst>
          </a:prstGeom>
          <a:solidFill>
            <a:srgbClr val="0F2E3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g3e4a3a439d8_4_3"/>
          <p:cNvSpPr/>
          <p:nvPr/>
        </p:nvSpPr>
        <p:spPr>
          <a:xfrm>
            <a:off x="774233" y="3140952"/>
            <a:ext cx="548700" cy="548700"/>
          </a:xfrm>
          <a:prstGeom prst="ellipse">
            <a:avLst/>
          </a:prstGeom>
          <a:solidFill>
            <a:srgbClr val="1B7E9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2" name="Google Shape;242;g3e4a3a439d8_4_3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6904" y="3283623"/>
            <a:ext cx="263347" cy="263347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g3e4a3a439d8_4_3"/>
          <p:cNvSpPr/>
          <p:nvPr/>
        </p:nvSpPr>
        <p:spPr>
          <a:xfrm>
            <a:off x="1377640" y="3177607"/>
            <a:ext cx="2743200" cy="3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50"/>
              <a:buFont typeface="Georgia"/>
              <a:buNone/>
            </a:pPr>
            <a:r>
              <a:rPr lang="en-US" sz="1550" b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Frontend</a:t>
            </a:r>
            <a:endParaRPr sz="15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g3e4a3a439d8_4_3"/>
          <p:cNvSpPr/>
          <p:nvPr/>
        </p:nvSpPr>
        <p:spPr>
          <a:xfrm>
            <a:off x="1322915" y="3730760"/>
            <a:ext cx="40233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E9F2F3"/>
              </a:buClr>
              <a:buSzPts val="1050"/>
              <a:buFont typeface="Calibri"/>
              <a:buNone/>
            </a:pPr>
            <a:r>
              <a:rPr lang="en-US" sz="1050">
                <a:solidFill>
                  <a:srgbClr val="E9F2F3"/>
                </a:solidFill>
                <a:latin typeface="Calibri"/>
                <a:ea typeface="Calibri"/>
                <a:cs typeface="Calibri"/>
                <a:sym typeface="Calibri"/>
              </a:rPr>
              <a:t>React/Typescript 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g3e4a3a439d8_4_3"/>
          <p:cNvSpPr/>
          <p:nvPr/>
        </p:nvSpPr>
        <p:spPr>
          <a:xfrm>
            <a:off x="4359375" y="3054050"/>
            <a:ext cx="2458500" cy="1386300"/>
          </a:xfrm>
          <a:prstGeom prst="roundRect">
            <a:avLst>
              <a:gd name="adj" fmla="val 7292"/>
            </a:avLst>
          </a:prstGeom>
          <a:solidFill>
            <a:srgbClr val="1B7E9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g3e4a3a439d8_4_3"/>
          <p:cNvSpPr/>
          <p:nvPr/>
        </p:nvSpPr>
        <p:spPr>
          <a:xfrm>
            <a:off x="4417833" y="3182055"/>
            <a:ext cx="548700" cy="548700"/>
          </a:xfrm>
          <a:prstGeom prst="ellipse">
            <a:avLst/>
          </a:prstGeom>
          <a:solidFill>
            <a:srgbClr val="0F2E3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7" name="Google Shape;247;g3e4a3a439d8_4_3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60504" y="3324738"/>
            <a:ext cx="263347" cy="263347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g3e4a3a439d8_4_3"/>
          <p:cNvSpPr/>
          <p:nvPr/>
        </p:nvSpPr>
        <p:spPr>
          <a:xfrm>
            <a:off x="5109215" y="3172910"/>
            <a:ext cx="2743200" cy="3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50"/>
              <a:buFont typeface="Georgia"/>
              <a:buNone/>
            </a:pPr>
            <a:r>
              <a:rPr lang="en-US" sz="1550" b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Backend</a:t>
            </a:r>
            <a:endParaRPr sz="15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g3e4a3a439d8_4_3"/>
          <p:cNvSpPr/>
          <p:nvPr/>
        </p:nvSpPr>
        <p:spPr>
          <a:xfrm>
            <a:off x="4966515" y="3685062"/>
            <a:ext cx="40233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E9F2F3"/>
              </a:buClr>
              <a:buSzPts val="1050"/>
              <a:buFont typeface="Calibri"/>
              <a:buNone/>
            </a:pPr>
            <a:r>
              <a:rPr lang="en-US" sz="1050">
                <a:solidFill>
                  <a:srgbClr val="E9F2F3"/>
                </a:solidFill>
                <a:latin typeface="Calibri"/>
                <a:ea typeface="Calibri"/>
                <a:cs typeface="Calibri"/>
                <a:sym typeface="Calibri"/>
              </a:rPr>
              <a:t>Python + FastAPI 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g3e4a3a439d8_4_3"/>
          <p:cNvSpPr/>
          <p:nvPr/>
        </p:nvSpPr>
        <p:spPr>
          <a:xfrm>
            <a:off x="8856265" y="3081487"/>
            <a:ext cx="2743200" cy="3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50"/>
              <a:buFont typeface="Georgia"/>
              <a:buNone/>
            </a:pPr>
            <a:r>
              <a:rPr lang="en-US" sz="1550" b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Datase</a:t>
            </a:r>
            <a:endParaRPr sz="15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g3e4a3a439d8_4_3"/>
          <p:cNvSpPr/>
          <p:nvPr/>
        </p:nvSpPr>
        <p:spPr>
          <a:xfrm>
            <a:off x="7941875" y="3054050"/>
            <a:ext cx="2458500" cy="1386300"/>
          </a:xfrm>
          <a:prstGeom prst="roundRect">
            <a:avLst>
              <a:gd name="adj" fmla="val 7292"/>
            </a:avLst>
          </a:prstGeom>
          <a:solidFill>
            <a:srgbClr val="1B7E9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g3e4a3a439d8_4_3"/>
          <p:cNvSpPr/>
          <p:nvPr/>
        </p:nvSpPr>
        <p:spPr>
          <a:xfrm>
            <a:off x="7956458" y="3136347"/>
            <a:ext cx="548700" cy="548700"/>
          </a:xfrm>
          <a:prstGeom prst="ellipse">
            <a:avLst/>
          </a:prstGeom>
          <a:solidFill>
            <a:srgbClr val="0F2E3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3" name="Google Shape;253;g3e4a3a439d8_4_3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99129" y="3269880"/>
            <a:ext cx="263347" cy="263347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g3e4a3a439d8_4_3"/>
          <p:cNvSpPr/>
          <p:nvPr/>
        </p:nvSpPr>
        <p:spPr>
          <a:xfrm>
            <a:off x="8549015" y="3113490"/>
            <a:ext cx="2743200" cy="3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50"/>
              <a:buFont typeface="Georgia"/>
              <a:buNone/>
            </a:pPr>
            <a:r>
              <a:rPr lang="en-US" sz="1550" b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Database</a:t>
            </a:r>
            <a:endParaRPr sz="15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g3e4a3a439d8_4_3"/>
          <p:cNvSpPr/>
          <p:nvPr/>
        </p:nvSpPr>
        <p:spPr>
          <a:xfrm>
            <a:off x="8549015" y="3730742"/>
            <a:ext cx="40233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E9F2F3"/>
              </a:buClr>
              <a:buSzPts val="1050"/>
              <a:buFont typeface="Calibri"/>
              <a:buNone/>
            </a:pPr>
            <a:r>
              <a:rPr lang="en-US" sz="1050">
                <a:solidFill>
                  <a:srgbClr val="E9F2F3"/>
                </a:solidFill>
                <a:latin typeface="Calibri"/>
                <a:ea typeface="Calibri"/>
                <a:cs typeface="Calibri"/>
                <a:sym typeface="Calibri"/>
              </a:rPr>
              <a:t>PostgreSQL, PostGIS 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56" name="Google Shape;256;g3e4a3a439d8_4_3"/>
          <p:cNvCxnSpPr/>
          <p:nvPr/>
        </p:nvCxnSpPr>
        <p:spPr>
          <a:xfrm>
            <a:off x="4206240" y="3072384"/>
            <a:ext cx="0" cy="128100"/>
          </a:xfrm>
          <a:prstGeom prst="straightConnector1">
            <a:avLst/>
          </a:prstGeom>
          <a:noFill/>
          <a:ln w="12700" cap="flat" cmpd="sng">
            <a:solidFill>
              <a:srgbClr val="D7E3E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57" name="Google Shape;257;g3e4a3a439d8_4_3"/>
          <p:cNvSpPr/>
          <p:nvPr/>
        </p:nvSpPr>
        <p:spPr>
          <a:xfrm>
            <a:off x="563215" y="423713"/>
            <a:ext cx="420600" cy="420600"/>
          </a:xfrm>
          <a:prstGeom prst="ellipse">
            <a:avLst/>
          </a:prstGeom>
          <a:solidFill>
            <a:srgbClr val="1B7E9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g3e4a3a439d8_4_3"/>
          <p:cNvSpPr/>
          <p:nvPr/>
        </p:nvSpPr>
        <p:spPr>
          <a:xfrm>
            <a:off x="563215" y="423713"/>
            <a:ext cx="420600" cy="4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lang="en-US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08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8"/>
          <p:cNvSpPr/>
          <p:nvPr/>
        </p:nvSpPr>
        <p:spPr>
          <a:xfrm>
            <a:off x="548640" y="475488"/>
            <a:ext cx="420600" cy="420600"/>
          </a:xfrm>
          <a:prstGeom prst="ellipse">
            <a:avLst/>
          </a:prstGeom>
          <a:solidFill>
            <a:srgbClr val="1B7E9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8"/>
          <p:cNvSpPr/>
          <p:nvPr/>
        </p:nvSpPr>
        <p:spPr>
          <a:xfrm>
            <a:off x="548640" y="475488"/>
            <a:ext cx="420600" cy="4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lang="en-US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09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8"/>
          <p:cNvSpPr/>
          <p:nvPr/>
        </p:nvSpPr>
        <p:spPr>
          <a:xfrm>
            <a:off x="1115568" y="475488"/>
            <a:ext cx="10058400" cy="4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7E91"/>
              </a:buClr>
              <a:buSzPts val="1200"/>
              <a:buFont typeface="Calibri"/>
              <a:buNone/>
            </a:pPr>
            <a:r>
              <a:rPr lang="en-US" sz="1200" b="1">
                <a:solidFill>
                  <a:srgbClr val="1B7E91"/>
                </a:solidFill>
                <a:latin typeface="Calibri"/>
                <a:ea typeface="Calibri"/>
                <a:cs typeface="Calibri"/>
                <a:sym typeface="Calibri"/>
              </a:rPr>
              <a:t>METODE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8"/>
          <p:cNvSpPr/>
          <p:nvPr/>
        </p:nvSpPr>
        <p:spPr>
          <a:xfrm>
            <a:off x="530352" y="914400"/>
            <a:ext cx="11064300" cy="8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2E38"/>
              </a:buClr>
              <a:buSzPts val="3100"/>
              <a:buFont typeface="Georgia"/>
              <a:buNone/>
            </a:pPr>
            <a:r>
              <a:rPr lang="en-US" sz="3100" b="1">
                <a:solidFill>
                  <a:srgbClr val="0F2E38"/>
                </a:solidFill>
                <a:latin typeface="Georgia"/>
                <a:ea typeface="Georgia"/>
                <a:cs typeface="Georgia"/>
                <a:sym typeface="Georgia"/>
              </a:rPr>
              <a:t>Smidig arbeid på to nivåer</a:t>
            </a:r>
            <a:endParaRPr sz="3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8"/>
          <p:cNvSpPr/>
          <p:nvPr/>
        </p:nvSpPr>
        <p:spPr>
          <a:xfrm>
            <a:off x="548640" y="6400800"/>
            <a:ext cx="36576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C6E75"/>
              </a:buClr>
              <a:buSzPts val="900"/>
              <a:buFont typeface="Calibri"/>
              <a:buNone/>
            </a:pPr>
            <a:r>
              <a:rPr lang="en-US" sz="900" b="1">
                <a:solidFill>
                  <a:srgbClr val="5C6E75"/>
                </a:solidFill>
                <a:latin typeface="Calibri"/>
                <a:ea typeface="Calibri"/>
                <a:cs typeface="Calibri"/>
                <a:sym typeface="Calibri"/>
              </a:rPr>
              <a:t>TiltaksAID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8"/>
          <p:cNvSpPr/>
          <p:nvPr/>
        </p:nvSpPr>
        <p:spPr>
          <a:xfrm>
            <a:off x="3657600" y="6400800"/>
            <a:ext cx="59436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5C6E75"/>
              </a:buClr>
              <a:buSzPts val="900"/>
              <a:buFont typeface="Calibri"/>
              <a:buNone/>
            </a:pPr>
            <a:r>
              <a:rPr lang="en-US" sz="900">
                <a:solidFill>
                  <a:srgbClr val="5C6E75"/>
                </a:solidFill>
                <a:latin typeface="Calibri"/>
                <a:ea typeface="Calibri"/>
                <a:cs typeface="Calibri"/>
                <a:sym typeface="Calibri"/>
              </a:rPr>
              <a:t>Metode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8"/>
          <p:cNvSpPr/>
          <p:nvPr/>
        </p:nvSpPr>
        <p:spPr>
          <a:xfrm>
            <a:off x="10058400" y="6400800"/>
            <a:ext cx="15819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5C6E75"/>
              </a:buClr>
              <a:buSzPts val="900"/>
              <a:buFont typeface="Calibri"/>
              <a:buNone/>
            </a:pPr>
            <a:r>
              <a:rPr lang="en-US" sz="900">
                <a:solidFill>
                  <a:srgbClr val="5C6E75"/>
                </a:solidFill>
                <a:latin typeface="Calibri"/>
                <a:ea typeface="Calibri"/>
                <a:cs typeface="Calibri"/>
                <a:sym typeface="Calibri"/>
              </a:rPr>
              <a:t>08 / 14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8"/>
          <p:cNvSpPr/>
          <p:nvPr/>
        </p:nvSpPr>
        <p:spPr>
          <a:xfrm>
            <a:off x="548640" y="1965960"/>
            <a:ext cx="5349300" cy="214890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12700" cap="flat" cmpd="sng">
            <a:solidFill>
              <a:srgbClr val="D7E3E5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38100" dir="8100000" algn="bl" rotWithShape="0">
              <a:srgbClr val="0F2E38">
                <a:alpha val="1294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8"/>
          <p:cNvSpPr/>
          <p:nvPr/>
        </p:nvSpPr>
        <p:spPr>
          <a:xfrm>
            <a:off x="841248" y="2258568"/>
            <a:ext cx="749700" cy="749700"/>
          </a:xfrm>
          <a:prstGeom prst="ellipse">
            <a:avLst/>
          </a:prstGeom>
          <a:solidFill>
            <a:srgbClr val="1B7E9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3" name="Google Shape;273;p8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6198" y="2453518"/>
            <a:ext cx="359908" cy="359908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8"/>
          <p:cNvSpPr/>
          <p:nvPr/>
        </p:nvSpPr>
        <p:spPr>
          <a:xfrm>
            <a:off x="1783080" y="2295144"/>
            <a:ext cx="39777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2E38"/>
              </a:buClr>
              <a:buSzPts val="1800"/>
              <a:buFont typeface="Georgia"/>
              <a:buNone/>
            </a:pPr>
            <a:r>
              <a:rPr lang="en-US" sz="1800" b="1">
                <a:solidFill>
                  <a:srgbClr val="0F2E38"/>
                </a:solidFill>
                <a:latin typeface="Georgia"/>
                <a:ea typeface="Georgia"/>
                <a:cs typeface="Georgia"/>
                <a:sym typeface="Georgia"/>
              </a:rPr>
              <a:t>Scrum på teamnivå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8"/>
          <p:cNvSpPr/>
          <p:nvPr/>
        </p:nvSpPr>
        <p:spPr>
          <a:xfrm>
            <a:off x="859536" y="3108960"/>
            <a:ext cx="4745700" cy="8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1E2A2E"/>
              </a:buClr>
              <a:buSzPts val="1250"/>
              <a:buFont typeface="Calibri"/>
              <a:buNone/>
            </a:pPr>
            <a:r>
              <a:rPr lang="en-US" sz="1250">
                <a:solidFill>
                  <a:srgbClr val="1E2A2E"/>
                </a:solidFill>
                <a:latin typeface="Calibri"/>
                <a:ea typeface="Calibri"/>
                <a:cs typeface="Calibri"/>
                <a:sym typeface="Calibri"/>
              </a:rPr>
              <a:t>Sprinter, daglige stand-ups og retrospektiver,. Iterativ tilpasning til tilbakemeldinger fra brukere og kommune.</a:t>
            </a:r>
            <a:endParaRPr sz="1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8"/>
          <p:cNvSpPr/>
          <p:nvPr/>
        </p:nvSpPr>
        <p:spPr>
          <a:xfrm>
            <a:off x="6291072" y="1965960"/>
            <a:ext cx="5349300" cy="214890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12700" cap="flat" cmpd="sng">
            <a:solidFill>
              <a:srgbClr val="D7E3E5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38100" dir="8100000" algn="bl" rotWithShape="0">
              <a:srgbClr val="0F2E38">
                <a:alpha val="1294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8"/>
          <p:cNvSpPr/>
          <p:nvPr/>
        </p:nvSpPr>
        <p:spPr>
          <a:xfrm>
            <a:off x="6583680" y="2258568"/>
            <a:ext cx="749700" cy="749700"/>
          </a:xfrm>
          <a:prstGeom prst="ellipse">
            <a:avLst/>
          </a:prstGeom>
          <a:solidFill>
            <a:srgbClr val="1B7E9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8" name="Google Shape;278;p8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78630" y="2453518"/>
            <a:ext cx="359908" cy="359908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8"/>
          <p:cNvSpPr/>
          <p:nvPr/>
        </p:nvSpPr>
        <p:spPr>
          <a:xfrm>
            <a:off x="7525512" y="2295144"/>
            <a:ext cx="39777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2E38"/>
              </a:buClr>
              <a:buSzPts val="1800"/>
              <a:buFont typeface="Georgia"/>
              <a:buNone/>
            </a:pPr>
            <a:r>
              <a:rPr lang="en-US" sz="1800" b="1">
                <a:solidFill>
                  <a:srgbClr val="0F2E38"/>
                </a:solidFill>
                <a:latin typeface="Georgia"/>
                <a:ea typeface="Georgia"/>
                <a:cs typeface="Georgia"/>
                <a:sym typeface="Georgia"/>
              </a:rPr>
              <a:t>SAFe-inspirert på tvers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8"/>
          <p:cNvSpPr/>
          <p:nvPr/>
        </p:nvSpPr>
        <p:spPr>
          <a:xfrm>
            <a:off x="6601968" y="3108960"/>
            <a:ext cx="4745700" cy="8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1E2A2E"/>
              </a:buClr>
              <a:buSzPts val="1250"/>
              <a:buFont typeface="Calibri"/>
              <a:buNone/>
            </a:pPr>
            <a:r>
              <a:rPr lang="en-US" sz="1250">
                <a:solidFill>
                  <a:srgbClr val="1E2A2E"/>
                </a:solidFill>
                <a:latin typeface="Calibri"/>
                <a:ea typeface="Calibri"/>
                <a:cs typeface="Calibri"/>
                <a:sym typeface="Calibri"/>
              </a:rPr>
              <a:t>Felles rytme med fire bachelorgrupper i kommunen. Tilpasset, ikke full SAFe, for et utforskende FoU-miljø.</a:t>
            </a:r>
            <a:endParaRPr sz="1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8"/>
          <p:cNvSpPr/>
          <p:nvPr/>
        </p:nvSpPr>
        <p:spPr>
          <a:xfrm>
            <a:off x="548640" y="4434840"/>
            <a:ext cx="10515600" cy="3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2E38"/>
              </a:buClr>
              <a:buSzPts val="1250"/>
              <a:buFont typeface="Calibri"/>
              <a:buNone/>
            </a:pPr>
            <a:r>
              <a:rPr lang="en-US" sz="1250" b="1">
                <a:solidFill>
                  <a:srgbClr val="0F2E38"/>
                </a:solidFill>
                <a:latin typeface="Calibri"/>
                <a:ea typeface="Calibri"/>
                <a:cs typeface="Calibri"/>
                <a:sym typeface="Calibri"/>
              </a:rPr>
              <a:t>Prosjektet ble strukturert i tre Program Increments (PI) på syv uker hver:</a:t>
            </a:r>
            <a:endParaRPr sz="1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8"/>
          <p:cNvSpPr/>
          <p:nvPr/>
        </p:nvSpPr>
        <p:spPr>
          <a:xfrm>
            <a:off x="548640" y="4846320"/>
            <a:ext cx="3538800" cy="841200"/>
          </a:xfrm>
          <a:prstGeom prst="roundRect">
            <a:avLst>
              <a:gd name="adj" fmla="val 7609"/>
            </a:avLst>
          </a:prstGeom>
          <a:solidFill>
            <a:srgbClr val="0F2E3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8"/>
          <p:cNvSpPr/>
          <p:nvPr/>
        </p:nvSpPr>
        <p:spPr>
          <a:xfrm>
            <a:off x="804672" y="4846320"/>
            <a:ext cx="1005900" cy="8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AAE4A"/>
              </a:buClr>
              <a:buSzPts val="2100"/>
              <a:buFont typeface="Georgia"/>
              <a:buNone/>
            </a:pPr>
            <a:r>
              <a:rPr lang="en-US" sz="2100" b="1">
                <a:solidFill>
                  <a:srgbClr val="5AAE4A"/>
                </a:solidFill>
                <a:latin typeface="Georgia"/>
                <a:ea typeface="Georgia"/>
                <a:cs typeface="Georgia"/>
                <a:sym typeface="Georgia"/>
              </a:rPr>
              <a:t>PI 1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8"/>
          <p:cNvSpPr/>
          <p:nvPr/>
        </p:nvSpPr>
        <p:spPr>
          <a:xfrm>
            <a:off x="1783080" y="4846320"/>
            <a:ext cx="2121300" cy="8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E9F2F3"/>
              </a:buClr>
              <a:buSzPts val="1150"/>
              <a:buFont typeface="Calibri"/>
              <a:buNone/>
            </a:pPr>
            <a:r>
              <a:rPr lang="en-US" sz="1150">
                <a:solidFill>
                  <a:srgbClr val="E9F2F3"/>
                </a:solidFill>
                <a:latin typeface="Calibri"/>
                <a:ea typeface="Calibri"/>
                <a:cs typeface="Calibri"/>
                <a:sym typeface="Calibri"/>
              </a:rPr>
              <a:t>Research, analyse &amp; design</a:t>
            </a:r>
            <a:endParaRPr sz="11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5" name="Google Shape;285;p8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096512" y="5157216"/>
            <a:ext cx="219456" cy="219456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8"/>
          <p:cNvSpPr/>
          <p:nvPr/>
        </p:nvSpPr>
        <p:spPr>
          <a:xfrm>
            <a:off x="4325112" y="4846320"/>
            <a:ext cx="3538800" cy="841200"/>
          </a:xfrm>
          <a:prstGeom prst="roundRect">
            <a:avLst>
              <a:gd name="adj" fmla="val 7609"/>
            </a:avLst>
          </a:prstGeom>
          <a:solidFill>
            <a:srgbClr val="0F2E3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8"/>
          <p:cNvSpPr/>
          <p:nvPr/>
        </p:nvSpPr>
        <p:spPr>
          <a:xfrm>
            <a:off x="4581144" y="4846320"/>
            <a:ext cx="1005900" cy="8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AAE4A"/>
              </a:buClr>
              <a:buSzPts val="2100"/>
              <a:buFont typeface="Georgia"/>
              <a:buNone/>
            </a:pPr>
            <a:r>
              <a:rPr lang="en-US" sz="2100" b="1">
                <a:solidFill>
                  <a:srgbClr val="5AAE4A"/>
                </a:solidFill>
                <a:latin typeface="Georgia"/>
                <a:ea typeface="Georgia"/>
                <a:cs typeface="Georgia"/>
                <a:sym typeface="Georgia"/>
              </a:rPr>
              <a:t>PI 2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8"/>
          <p:cNvSpPr/>
          <p:nvPr/>
        </p:nvSpPr>
        <p:spPr>
          <a:xfrm>
            <a:off x="5559552" y="4846320"/>
            <a:ext cx="2121300" cy="8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E9F2F3"/>
              </a:buClr>
              <a:buSzPts val="1150"/>
              <a:buFont typeface="Calibri"/>
              <a:buNone/>
            </a:pPr>
            <a:r>
              <a:rPr lang="en-US" sz="1150">
                <a:solidFill>
                  <a:srgbClr val="E9F2F3"/>
                </a:solidFill>
                <a:latin typeface="Calibri"/>
                <a:ea typeface="Calibri"/>
                <a:cs typeface="Calibri"/>
                <a:sym typeface="Calibri"/>
              </a:rPr>
              <a:t>Containerisering, deploy &amp; brukertesting</a:t>
            </a:r>
            <a:endParaRPr sz="11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9" name="Google Shape;289;p8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72984" y="5157216"/>
            <a:ext cx="219456" cy="219456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8"/>
          <p:cNvSpPr/>
          <p:nvPr/>
        </p:nvSpPr>
        <p:spPr>
          <a:xfrm>
            <a:off x="8101584" y="4846320"/>
            <a:ext cx="3538800" cy="841200"/>
          </a:xfrm>
          <a:prstGeom prst="roundRect">
            <a:avLst>
              <a:gd name="adj" fmla="val 7609"/>
            </a:avLst>
          </a:prstGeom>
          <a:solidFill>
            <a:srgbClr val="0F2E3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8"/>
          <p:cNvSpPr/>
          <p:nvPr/>
        </p:nvSpPr>
        <p:spPr>
          <a:xfrm>
            <a:off x="8357616" y="4846320"/>
            <a:ext cx="1005900" cy="8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AAE4A"/>
              </a:buClr>
              <a:buSzPts val="2100"/>
              <a:buFont typeface="Georgia"/>
              <a:buNone/>
            </a:pPr>
            <a:r>
              <a:rPr lang="en-US" sz="2100" b="1">
                <a:solidFill>
                  <a:srgbClr val="5AAE4A"/>
                </a:solidFill>
                <a:latin typeface="Georgia"/>
                <a:ea typeface="Georgia"/>
                <a:cs typeface="Georgia"/>
                <a:sym typeface="Georgia"/>
              </a:rPr>
              <a:t>PI 3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8"/>
          <p:cNvSpPr/>
          <p:nvPr/>
        </p:nvSpPr>
        <p:spPr>
          <a:xfrm>
            <a:off x="9336024" y="4846320"/>
            <a:ext cx="2121300" cy="8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E9F2F3"/>
              </a:buClr>
              <a:buSzPts val="1150"/>
              <a:buFont typeface="Calibri"/>
              <a:buNone/>
            </a:pPr>
            <a:r>
              <a:rPr lang="en-US" sz="1150">
                <a:solidFill>
                  <a:srgbClr val="E9F2F3"/>
                </a:solidFill>
                <a:latin typeface="Calibri"/>
                <a:ea typeface="Calibri"/>
                <a:cs typeface="Calibri"/>
                <a:sym typeface="Calibri"/>
              </a:rPr>
              <a:t>Ferdigstilling, evaluering &amp; overlevering</a:t>
            </a:r>
            <a:endParaRPr sz="11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1198</Words>
  <Application>Microsoft Office PowerPoint</Application>
  <PresentationFormat>Widescreen</PresentationFormat>
  <Paragraphs>239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Team π – Group 1</dc:creator>
  <cp:lastModifiedBy>Rune Ødegård</cp:lastModifiedBy>
  <cp:revision>1</cp:revision>
  <dcterms:created xsi:type="dcterms:W3CDTF">2026-05-26T08:11:13Z</dcterms:created>
  <dcterms:modified xsi:type="dcterms:W3CDTF">2026-06-05T10:11:33Z</dcterms:modified>
</cp:coreProperties>
</file>